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9" r:id="rId2"/>
    <p:sldId id="380" r:id="rId3"/>
    <p:sldId id="372" r:id="rId4"/>
    <p:sldId id="382" r:id="rId5"/>
    <p:sldId id="386" r:id="rId6"/>
    <p:sldId id="387" r:id="rId7"/>
    <p:sldId id="388" r:id="rId8"/>
    <p:sldId id="391" r:id="rId9"/>
    <p:sldId id="392" r:id="rId10"/>
    <p:sldId id="389" r:id="rId11"/>
    <p:sldId id="390" r:id="rId12"/>
    <p:sldId id="378" r:id="rId13"/>
    <p:sldId id="379" r:id="rId14"/>
    <p:sldId id="373" r:id="rId15"/>
    <p:sldId id="396" r:id="rId16"/>
    <p:sldId id="397" r:id="rId17"/>
    <p:sldId id="398" r:id="rId18"/>
    <p:sldId id="400" r:id="rId19"/>
    <p:sldId id="404" r:id="rId20"/>
    <p:sldId id="405" r:id="rId21"/>
    <p:sldId id="401" r:id="rId22"/>
    <p:sldId id="402" r:id="rId23"/>
    <p:sldId id="403" r:id="rId24"/>
    <p:sldId id="411" r:id="rId25"/>
    <p:sldId id="412" r:id="rId26"/>
    <p:sldId id="413" r:id="rId27"/>
    <p:sldId id="414" r:id="rId28"/>
    <p:sldId id="395" r:id="rId29"/>
    <p:sldId id="374" r:id="rId30"/>
    <p:sldId id="410" r:id="rId31"/>
    <p:sldId id="407" r:id="rId32"/>
    <p:sldId id="27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2"/>
    <p:restoredTop sz="94659"/>
  </p:normalViewPr>
  <p:slideViewPr>
    <p:cSldViewPr snapToGrid="0">
      <p:cViewPr varScale="1">
        <p:scale>
          <a:sx n="105" d="100"/>
          <a:sy n="105" d="100"/>
        </p:scale>
        <p:origin x="1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iwooeum/Library/Containers/com.microsoft.Excel/Data/Library/Application%20Support/Microsoft/&#4368;&#4457;&#4540;&#4370;&#4449;&#4536;%20&#4358;&#4462;&#4523;&#4361;&#4453;1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MySQL </a:t>
            </a:r>
            <a:r>
              <a:rPr lang="ko-KR" sz="1100" dirty="0"/>
              <a:t>암호화 함수 성능 측정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랜덤 값 생성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AES-256-CBC</c:v>
                </c:pt>
                <c:pt idx="1">
                  <c:v>AES-128-CBC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14.4</c:v>
                </c:pt>
                <c:pt idx="1">
                  <c:v>14.38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134A-9753-C7EA53562857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키 테이블에 저장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AES-256-CBC</c:v>
                </c:pt>
                <c:pt idx="1">
                  <c:v>AES-128-CBC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4.58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134A-9753-C7EA53562857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암호화 및 데이터 입력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AES-256-CBC</c:v>
                </c:pt>
                <c:pt idx="1">
                  <c:v>AES-128-CBC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5.49</c:v>
                </c:pt>
                <c:pt idx="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134A-9753-C7EA53562857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데이터 불러오는 시간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AES-256-CBC</c:v>
                </c:pt>
                <c:pt idx="1">
                  <c:v>AES-128-CBC</c:v>
                </c:pt>
              </c:strCache>
            </c:strRef>
          </c:cat>
          <c:val>
            <c:numRef>
              <c:f>Sheet1!$F$4:$F$5</c:f>
              <c:numCache>
                <c:formatCode>General</c:formatCode>
                <c:ptCount val="2"/>
                <c:pt idx="0">
                  <c:v>27.2</c:v>
                </c:pt>
                <c:pt idx="1">
                  <c:v>27.26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134A-9753-C7EA53562857}"/>
            </c:ext>
          </c:extLst>
        </c:ser>
        <c:ser>
          <c:idx val="4"/>
          <c:order val="4"/>
          <c:tx>
            <c:strRef>
              <c:f>Sheet1!$G$3</c:f>
              <c:strCache>
                <c:ptCount val="1"/>
                <c:pt idx="0">
                  <c:v>복호화 및 읽기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AES-256-CBC</c:v>
                </c:pt>
                <c:pt idx="1">
                  <c:v>AES-128-CBC</c:v>
                </c:pt>
              </c:strCache>
            </c:strRef>
          </c:cat>
          <c:val>
            <c:numRef>
              <c:f>Sheet1!$G$4:$G$5</c:f>
              <c:numCache>
                <c:formatCode>General</c:formatCode>
                <c:ptCount val="2"/>
                <c:pt idx="0">
                  <c:v>14.55</c:v>
                </c:pt>
                <c:pt idx="1">
                  <c:v>14.59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134A-9753-C7EA535628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449096224"/>
        <c:axId val="1582948064"/>
      </c:barChart>
      <c:catAx>
        <c:axId val="144909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948064"/>
        <c:crosses val="autoZero"/>
        <c:auto val="1"/>
        <c:lblAlgn val="ctr"/>
        <c:lblOffset val="100"/>
        <c:noMultiLvlLbl val="0"/>
      </c:catAx>
      <c:valAx>
        <c:axId val="1582948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09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Python </a:t>
            </a:r>
            <a:r>
              <a:rPr lang="ko-KR" sz="1200"/>
              <a:t>암호화 함수 성능 측정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랜덤 값 생성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0.43</c:v>
                </c:pt>
                <c:pt idx="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4-0B45-8067-6576052AB839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키 테이블에 저장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4.68</c:v>
                </c:pt>
                <c:pt idx="1">
                  <c:v>4.58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74-0B45-8067-6576052AB839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암호화 및 데이터 입력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6.02</c:v>
                </c:pt>
                <c:pt idx="1">
                  <c:v>5.49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74-0B45-8067-6576052AB839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데이터 불러오는 시간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Sheet1!$F$4:$F$5</c:f>
              <c:numCache>
                <c:formatCode>General</c:formatCode>
                <c:ptCount val="2"/>
                <c:pt idx="0">
                  <c:v>7.21</c:v>
                </c:pt>
                <c:pt idx="1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74-0B45-8067-6576052AB839}"/>
            </c:ext>
          </c:extLst>
        </c:ser>
        <c:ser>
          <c:idx val="4"/>
          <c:order val="4"/>
          <c:tx>
            <c:strRef>
              <c:f>Sheet1!$G$3</c:f>
              <c:strCache>
                <c:ptCount val="1"/>
                <c:pt idx="0">
                  <c:v>복호화 및 읽기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Sheet1!$G$4:$G$5</c:f>
              <c:numCache>
                <c:formatCode>General</c:formatCode>
                <c:ptCount val="2"/>
                <c:pt idx="0">
                  <c:v>1.28</c:v>
                </c:pt>
                <c:pt idx="1">
                  <c:v>14.55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74-0B45-8067-6576052AB83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449096224"/>
        <c:axId val="1582948064"/>
      </c:barChart>
      <c:catAx>
        <c:axId val="144909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948064"/>
        <c:crosses val="autoZero"/>
        <c:auto val="1"/>
        <c:lblAlgn val="ctr"/>
        <c:lblOffset val="100"/>
        <c:noMultiLvlLbl val="0"/>
      </c:catAx>
      <c:valAx>
        <c:axId val="1582948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09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 err="1"/>
              <a:t>mysql</a:t>
            </a:r>
            <a:r>
              <a:rPr lang="en-US" altLang="ko-KR" sz="1200" baseline="0" dirty="0"/>
              <a:t> / python</a:t>
            </a:r>
            <a:r>
              <a:rPr lang="ko-KR" altLang="en-US" sz="1200" baseline="0" dirty="0"/>
              <a:t> 암호화 함수 성능 비교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랜덤 값 생성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0.43</c:v>
                </c:pt>
                <c:pt idx="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0-2144-AEF7-493E57A744EE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키 테이블에 저장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4.68</c:v>
                </c:pt>
                <c:pt idx="1">
                  <c:v>4.58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80-2144-AEF7-493E57A744EE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암호화 및 데이터 입력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6.02</c:v>
                </c:pt>
                <c:pt idx="1">
                  <c:v>5.49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80-2144-AEF7-493E57A744EE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데이터 불러오는 시간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Sheet1!$F$4:$F$5</c:f>
              <c:numCache>
                <c:formatCode>General</c:formatCode>
                <c:ptCount val="2"/>
                <c:pt idx="0">
                  <c:v>7.21</c:v>
                </c:pt>
                <c:pt idx="1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80-2144-AEF7-493E57A744EE}"/>
            </c:ext>
          </c:extLst>
        </c:ser>
        <c:ser>
          <c:idx val="4"/>
          <c:order val="4"/>
          <c:tx>
            <c:strRef>
              <c:f>Sheet1!$G$3</c:f>
              <c:strCache>
                <c:ptCount val="1"/>
                <c:pt idx="0">
                  <c:v>복호화 및 읽기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Sheet1!$G$4:$G$5</c:f>
              <c:numCache>
                <c:formatCode>General</c:formatCode>
                <c:ptCount val="2"/>
                <c:pt idx="0">
                  <c:v>1.28</c:v>
                </c:pt>
                <c:pt idx="1">
                  <c:v>14.55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0-2144-AEF7-493E57A744E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449096224"/>
        <c:axId val="1582948064"/>
      </c:barChart>
      <c:catAx>
        <c:axId val="144909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948064"/>
        <c:crosses val="autoZero"/>
        <c:auto val="1"/>
        <c:lblAlgn val="ctr"/>
        <c:lblOffset val="100"/>
        <c:noMultiLvlLbl val="0"/>
      </c:catAx>
      <c:valAx>
        <c:axId val="1582948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09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/>
              <a:t>재암호화 </a:t>
            </a:r>
            <a:r>
              <a:rPr lang="en-US" altLang="ko-KR" sz="1200"/>
              <a:t>mysql</a:t>
            </a:r>
            <a:r>
              <a:rPr lang="en-US" altLang="ko-KR" sz="1200" baseline="0"/>
              <a:t> / python</a:t>
            </a:r>
            <a:r>
              <a:rPr lang="ko-KR" altLang="en-US" sz="1200" baseline="0"/>
              <a:t> 성능 비교</a:t>
            </a:r>
            <a:endParaRPr lang="ko-KR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기존 데이터 불러오기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6.59</c:v>
                </c:pt>
                <c:pt idx="1">
                  <c:v>24.36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E8-0244-9D5A-1E26038EB445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복호화 및 세션변수 저장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1.17</c:v>
                </c:pt>
                <c:pt idx="1">
                  <c:v>9.2799999999999994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E8-0244-9D5A-1E26038EB445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256 키 생성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2"/>
                <c:pt idx="0">
                  <c:v>0.2</c:v>
                </c:pt>
                <c:pt idx="1">
                  <c:v>5.89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E8-0244-9D5A-1E26038EB445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Sheet1!$F$4:$F$5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3-8FE8-0244-9D5A-1E26038EB445}"/>
            </c:ext>
          </c:extLst>
        </c:ser>
        <c:ser>
          <c:idx val="4"/>
          <c:order val="4"/>
          <c:tx>
            <c:strRef>
              <c:f>Sheet1!$G$3</c:f>
              <c:strCache>
                <c:ptCount val="1"/>
                <c:pt idx="0">
                  <c:v>재암호화 후 UPDATE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Sheet1!$B$4:$B$5</c:f>
              <c:strCache>
                <c:ptCount val="2"/>
                <c:pt idx="0">
                  <c:v>Python 암호화 함수</c:v>
                </c:pt>
                <c:pt idx="1">
                  <c:v>MySQL 암호화 함수</c:v>
                </c:pt>
              </c:strCache>
            </c:strRef>
          </c:cat>
          <c:val>
            <c:numRef>
              <c:f>Sheet1!$G$4:$G$5</c:f>
              <c:numCache>
                <c:formatCode>General</c:formatCode>
                <c:ptCount val="2"/>
                <c:pt idx="0">
                  <c:v>6.48</c:v>
                </c:pt>
                <c:pt idx="1">
                  <c:v>7.08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E8-0244-9D5A-1E26038EB44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449096224"/>
        <c:axId val="1582948064"/>
      </c:barChart>
      <c:catAx>
        <c:axId val="144909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948064"/>
        <c:crosses val="autoZero"/>
        <c:auto val="1"/>
        <c:lblAlgn val="ctr"/>
        <c:lblOffset val="100"/>
        <c:noMultiLvlLbl val="0"/>
      </c:catAx>
      <c:valAx>
        <c:axId val="1582948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09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D47CA-CEAA-7E44-AE2B-591579DD3F44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41812-90D8-7B41-A785-8B6931C75E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43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812-90D8-7B41-A785-8B6931C75E7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82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812-90D8-7B41-A785-8B6931C75E7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691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812-90D8-7B41-A785-8B6931C75E7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62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MySQL</a:t>
            </a:r>
            <a:r>
              <a:rPr kumimoji="1" lang="ko-KR" altLang="en-US" dirty="0"/>
              <a:t> 암호화 함수를 </a:t>
            </a:r>
            <a:r>
              <a:rPr kumimoji="1" lang="ko-KR" altLang="en-US" dirty="0" err="1"/>
              <a:t>사용햇을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때랑</a:t>
            </a:r>
            <a:r>
              <a:rPr kumimoji="1" lang="ko-KR" altLang="en-US" dirty="0"/>
              <a:t> 차이점 위주로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812-90D8-7B41-A785-8B6931C75E7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482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812-90D8-7B41-A785-8B6931C75E7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592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8860F-A2A7-1559-C803-45BF39FFC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9266F0-DEC2-A675-8DCD-D853EBD8B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EBC8A-19D0-687E-7E88-379841E4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D35DA-4112-E75B-9A40-1C4B2AB5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8345E-0E14-08F2-2B61-A59F469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52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B5468-E8E9-D632-0178-755FE7B5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36DC0-8550-1910-73B8-E815A2D6A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2A252-5B75-3737-E736-716FED7E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FB2D7A-45D8-C819-4AEA-0F61C281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9F8FD-F6AD-8F16-48E4-E9B29DB9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748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1295E-87D4-B98D-C47C-2ED7A8EBF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60E87-2603-70DB-8F3B-99C450BFB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6D30C-933D-4E05-46F8-C6D04D39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ABF3A-F4FD-C098-7C72-4CCFD851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DF8AB0-7D46-7A41-DA6E-FDC852FE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552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7010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AppleGothic" pitchFamily="2" charset="-127"/>
                <a:ea typeface="AppleGothic" pitchFamily="2" charset="-127"/>
                <a:cs typeface="AppleGothic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감 사 합 </a:t>
            </a:r>
            <a:r>
              <a:rPr lang="ko-KR" altLang="en-US" sz="8000" dirty="0" err="1">
                <a:latin typeface="AppleGothic" pitchFamily="2" charset="-127"/>
                <a:ea typeface="AppleGothic" pitchFamily="2" charset="-127"/>
              </a:rPr>
              <a:t>니</a:t>
            </a:r>
            <a:r>
              <a:rPr lang="ko-KR" altLang="en-US" sz="8000" dirty="0">
                <a:latin typeface="AppleGothic" pitchFamily="2" charset="-127"/>
                <a:ea typeface="AppleGothic" pitchFamily="2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88276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D8143-FC9B-5AD1-030A-048AFD00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C8A11-072F-9B4B-49DA-891CCD685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F3A14-204D-E222-31F1-B2F14A65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B572B-E260-7626-5D5B-9421B971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CB5BF-7935-090D-F150-B07E4542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88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595CA-ABF2-BE74-75CC-E463F80F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9EDBF-D383-5C59-6D2A-1CD7092D6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25843-76A4-CBC3-298D-C27948B8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B63C4-A4D1-B1A3-1916-79720FE9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D0FBC-A4BA-DBC6-0FD8-F3BADF55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4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978B1-7C2D-FF5A-C38D-91095726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889BA-34FE-47A2-4FD4-6751D84D3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EA212-9196-CB68-82B1-1E2D535AB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67707B-C4FF-3AED-F2EB-5A00437E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46CBC-4EBD-8D76-4191-D92D94AF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9CC7EF-80A5-2F4B-81AD-5E9B6C4D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241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AB6FB-7264-FFE7-C780-BC0DBE49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5C812-B0E6-3157-4A0B-C79908FEF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5F4F99-E2A5-74A4-FCBC-27F7A66F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914EF-B091-6C87-ED3F-6CC6B55F9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0DE7CD-D996-F41A-3584-F59ED6FE4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AA108C-9877-FA1C-BE57-38AC0084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3177D-6B78-40A0-9E79-71FB9A96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4FD8B-A65D-3692-BE25-4B1ABE71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96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17EF-1EE3-94DF-14DB-20D9F35A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AB3C9-3002-F64E-F7F3-34641DD8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C8DCC-A576-1C74-FE4C-4418C3127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3C2A97-6D49-B3AA-2EC5-CB915247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0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0BEE2E-B5F1-F71B-B3D5-192B61A7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3B508D-9648-AC39-13E9-248704B3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2C6DE-6E7E-3FBB-1A79-A55ECFE8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94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841E7-85E7-A788-23E9-8404C280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8D1DF-AFCC-7758-5E9B-697DF5CF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54B17-5B3A-5D01-5C18-C6DF53A6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82E96-DCF2-90AD-7BDE-10BBE934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B40FC-CF6B-9242-9340-FB1BF2E5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4FC71-2D27-3CAA-C205-DF98A8ED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77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EDC9B-8F01-6D9C-C231-F07D0D0E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B46FBC-F14A-1E85-F9DB-DB7ACAEA4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012544-4FA1-CE8A-D173-7B928D223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C0A2E-C7F5-88A3-AA4D-7DE67D7B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C0E60-E3B9-A3F5-1E32-19BDD4D6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03412B-C56D-4DE2-976E-8CCCCD16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53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22C1A8-BF4F-849E-C879-43DE30E7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6E603F-476D-5210-6764-E2D6B0CD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EAC9C-8DB8-77C8-E2CB-29324D3A9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6D68-5C74-234E-817B-1578B772BE7D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E5D0A-EE0E-755A-91A7-0011D9E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5CE64-4558-D0EC-5607-09B509132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93B4B-7E31-B844-8979-E611849752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81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높은 보안 강도를 위한</a:t>
            </a:r>
            <a:br>
              <a:rPr lang="en-US" altLang="ko-KR" dirty="0"/>
            </a:br>
            <a:r>
              <a:rPr lang="en-US" altLang="ko-KR" dirty="0"/>
              <a:t>DB </a:t>
            </a:r>
            <a:r>
              <a:rPr lang="ko-KR" altLang="en-US" dirty="0"/>
              <a:t>재암호화 성능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/>
              <a:t>/CHw2KsEImrA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419796FF-558F-AEBE-D42C-76EBEC71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63" y="5297731"/>
            <a:ext cx="718312" cy="7183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C8FB88-D0B7-0E9F-BC08-4C879F4F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08" y="5297731"/>
            <a:ext cx="718312" cy="718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376085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구현된 벤치마크 시나리오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DB</a:t>
            </a:r>
            <a:r>
              <a:rPr kumimoji="1" lang="ko-KR" altLang="en-US" sz="2000" dirty="0"/>
              <a:t>에 암호화된 데이터 입력</a:t>
            </a:r>
            <a:endParaRPr kumimoji="1" lang="en-US" altLang="ko-KR" sz="20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/>
              <a:t>데이터베이스에 암호화된 데이터를 입력하고 시간을 측정</a:t>
            </a:r>
            <a:endParaRPr kumimoji="1" lang="en-US" altLang="ko-KR" sz="16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 err="1"/>
              <a:t>랜덤한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text, key, iv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성정하고 암호화된 </a:t>
            </a:r>
            <a:r>
              <a:rPr kumimoji="1" lang="en-US" altLang="ko-KR" sz="1600" dirty="0"/>
              <a:t>text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데이터베이스에 입력하는 과정을 반복</a:t>
            </a:r>
            <a:endParaRPr kumimoji="1" lang="en-US" altLang="ko-KR" sz="16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/>
              <a:t>암호화 과정과 데이터를 입력하는 쿼리만 시간을 측정</a:t>
            </a:r>
            <a:endParaRPr kumimoji="1" lang="en-US" altLang="ko-KR" sz="1600" dirty="0"/>
          </a:p>
          <a:p>
            <a:pPr lvl="2">
              <a:lnSpc>
                <a:spcPct val="100000"/>
              </a:lnSpc>
            </a:pP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DB</a:t>
            </a:r>
            <a:r>
              <a:rPr kumimoji="1" lang="ko-KR" altLang="en-US" sz="2000" dirty="0"/>
              <a:t>에 저장된 암호화된 데이터 읽기</a:t>
            </a:r>
            <a:endParaRPr kumimoji="1" lang="en-US" altLang="ko-KR" sz="20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/>
              <a:t>데이터베이스에 암호화되어 저장된 데이터를 가져와 </a:t>
            </a:r>
            <a:r>
              <a:rPr kumimoji="1" lang="ko-KR" altLang="en-US" sz="1600" dirty="0" err="1"/>
              <a:t>복호화하여</a:t>
            </a:r>
            <a:r>
              <a:rPr kumimoji="1" lang="ko-KR" altLang="en-US" sz="1600" dirty="0"/>
              <a:t> 데이터를 읽는 시간을 측정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데이터를 읽는 방법을 두개로 나누어 구현</a:t>
            </a:r>
            <a:endParaRPr kumimoji="1" lang="en-US" altLang="ko-KR" sz="1600" dirty="0"/>
          </a:p>
          <a:p>
            <a:pPr lvl="3">
              <a:lnSpc>
                <a:spcPct val="100000"/>
              </a:lnSpc>
            </a:pPr>
            <a:r>
              <a:rPr kumimoji="1" lang="en-US" altLang="ko-KR" sz="1400" dirty="0"/>
              <a:t>Index </a:t>
            </a:r>
            <a:r>
              <a:rPr kumimoji="1" lang="ko-KR" altLang="en-US" sz="1400" dirty="0"/>
              <a:t>순서대로 데이터 읽기</a:t>
            </a:r>
            <a:endParaRPr kumimoji="1" lang="en-US" altLang="ko-KR" sz="1400" dirty="0"/>
          </a:p>
          <a:p>
            <a:pPr lvl="3">
              <a:lnSpc>
                <a:spcPct val="100000"/>
              </a:lnSpc>
            </a:pPr>
            <a:r>
              <a:rPr kumimoji="1" lang="ko-KR" altLang="en-US" sz="1400" dirty="0" err="1"/>
              <a:t>랜덤한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Index</a:t>
            </a:r>
            <a:r>
              <a:rPr kumimoji="1" lang="ko-KR" altLang="en-US" sz="1400" dirty="0"/>
              <a:t>의 데이터 읽기</a:t>
            </a:r>
            <a:endParaRPr kumimoji="1" lang="en-US" altLang="ko-KR" sz="14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/>
              <a:t>암호화된 데이터와 </a:t>
            </a:r>
            <a:r>
              <a:rPr kumimoji="1" lang="en-US" altLang="ko-KR" sz="1600" dirty="0" err="1"/>
              <a:t>Key_manage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테이블에 저장된 </a:t>
            </a:r>
            <a:r>
              <a:rPr kumimoji="1" lang="en-US" altLang="ko-KR" sz="1600" dirty="0"/>
              <a:t>key, iv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가져오는 과정도 포함하여 시간 측정</a:t>
            </a:r>
            <a:endParaRPr kumimoji="1"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64E815-0A28-277E-B479-37687163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561" y="4810629"/>
            <a:ext cx="1478878" cy="1478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35D49E-7E0B-FAC9-82A8-7B6AC82B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55" y="5297731"/>
            <a:ext cx="718312" cy="7183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D6246F-4F7C-4081-5628-B897E805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82" y="5301049"/>
            <a:ext cx="718312" cy="7183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486C8B-5A35-3B1C-2A38-35BBCC789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908" y="5297731"/>
            <a:ext cx="718312" cy="7183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EAC281-22E5-62F7-E58E-7CF4B3324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1098" y="5297732"/>
            <a:ext cx="718311" cy="7183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D97017-CCD2-090A-507D-F8F840233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34" y="5297731"/>
            <a:ext cx="718312" cy="718312"/>
          </a:xfrm>
          <a:prstGeom prst="rect">
            <a:avLst/>
          </a:prstGeom>
        </p:spPr>
      </p:pic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2EF6D048-213E-4778-4F32-53212A77AE95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5400000" flipH="1">
            <a:off x="3935474" y="4128981"/>
            <a:ext cx="273464" cy="4047589"/>
          </a:xfrm>
          <a:prstGeom prst="bentConnector3">
            <a:avLst>
              <a:gd name="adj1" fmla="val -83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9B9613E-0D3B-5038-1066-9B89A1545A2C}"/>
              </a:ext>
            </a:extLst>
          </p:cNvPr>
          <p:cNvSpPr txBox="1"/>
          <p:nvPr/>
        </p:nvSpPr>
        <p:spPr>
          <a:xfrm>
            <a:off x="3558898" y="6152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EFA03F3-213B-1165-72A0-6A776798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45" y="5297731"/>
            <a:ext cx="718312" cy="7183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0FE2A3-6E2A-CC3F-F3FA-DED03AE6A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45" y="5297731"/>
            <a:ext cx="718312" cy="71831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31E3B7C-4018-C528-8904-822DF95B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086" y="5297731"/>
            <a:ext cx="718312" cy="71831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3618342-EA27-A941-FDC4-D8B9A4173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004" y="5297731"/>
            <a:ext cx="718312" cy="718312"/>
          </a:xfrm>
          <a:prstGeom prst="rect">
            <a:avLst/>
          </a:prstGeom>
        </p:spPr>
      </p:pic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6B6352B-27AC-48D6-D7DC-143C24B47FD4}"/>
              </a:ext>
            </a:extLst>
          </p:cNvPr>
          <p:cNvCxnSpPr>
            <a:cxnSpLocks/>
            <a:stCxn id="4" idx="2"/>
            <a:endCxn id="24" idx="2"/>
          </p:cNvCxnSpPr>
          <p:nvPr/>
        </p:nvCxnSpPr>
        <p:spPr>
          <a:xfrm rot="5400000" flipH="1" flipV="1">
            <a:off x="8001395" y="4110648"/>
            <a:ext cx="273464" cy="4084254"/>
          </a:xfrm>
          <a:prstGeom prst="bentConnector3">
            <a:avLst>
              <a:gd name="adj1" fmla="val -83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0D65C94-CF35-EE8E-015F-490B5EC3FED5}"/>
              </a:ext>
            </a:extLst>
          </p:cNvPr>
          <p:cNvSpPr txBox="1"/>
          <p:nvPr/>
        </p:nvSpPr>
        <p:spPr>
          <a:xfrm>
            <a:off x="7971445" y="6152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23569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벤치마크 구현은 </a:t>
            </a:r>
            <a:r>
              <a:rPr kumimoji="1" lang="en-US" altLang="ko-KR" sz="2400" dirty="0"/>
              <a:t>Python</a:t>
            </a:r>
            <a:r>
              <a:rPr kumimoji="1" lang="ko-KR" altLang="en-US" sz="2400" dirty="0"/>
              <a:t>을 활용하여 구현을 진행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 err="1"/>
              <a:t>Pymysql</a:t>
            </a:r>
            <a:r>
              <a:rPr kumimoji="1" lang="ko-KR" altLang="en-US" sz="2000" dirty="0"/>
              <a:t>을 사용하여 </a:t>
            </a:r>
            <a:r>
              <a:rPr kumimoji="1" lang="en-US" altLang="ko-KR" sz="2000" dirty="0"/>
              <a:t>MySQL</a:t>
            </a:r>
            <a:r>
              <a:rPr kumimoji="1" lang="ko-KR" altLang="en-US" sz="2000" dirty="0"/>
              <a:t>을 활용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 err="1"/>
              <a:t>Pycryptodome</a:t>
            </a:r>
            <a:r>
              <a:rPr kumimoji="1" lang="ko-KR" altLang="en-US" sz="2000" dirty="0"/>
              <a:t>의 암호화 함수를 사용</a:t>
            </a:r>
            <a:endParaRPr kumimoji="1" lang="en-US" altLang="ko-KR" sz="2000" dirty="0"/>
          </a:p>
          <a:p>
            <a:pPr lvl="2">
              <a:lnSpc>
                <a:spcPct val="100000"/>
              </a:lnSpc>
            </a:pPr>
            <a:r>
              <a:rPr kumimoji="1" lang="en-US" altLang="ko-KR" sz="1600" dirty="0"/>
              <a:t>AES, RSA, SHA256 </a:t>
            </a:r>
            <a:r>
              <a:rPr kumimoji="1" lang="ko-KR" altLang="en-US" sz="1600" dirty="0"/>
              <a:t>등 다양한 암호화 및 해시 알고리즘을 사용할 수 있음</a:t>
            </a:r>
            <a:endParaRPr kumimoji="1" lang="en-US" altLang="ko-KR" sz="1600" dirty="0"/>
          </a:p>
          <a:p>
            <a:pPr lvl="2">
              <a:lnSpc>
                <a:spcPct val="100000"/>
              </a:lnSpc>
            </a:pPr>
            <a:endParaRPr kumimoji="1" lang="en-US" altLang="ko-KR" sz="1600" dirty="0"/>
          </a:p>
          <a:p>
            <a:pPr lvl="2"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MySQL</a:t>
            </a:r>
            <a:r>
              <a:rPr kumimoji="1" lang="ko-KR" altLang="en-US" sz="2400" dirty="0"/>
              <a:t>에서의 암호화 함수 설정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SELECT @@</a:t>
            </a:r>
            <a:r>
              <a:rPr kumimoji="1" lang="en-US" altLang="ko-KR" sz="2000" dirty="0" err="1"/>
              <a:t>block_encryption_mode</a:t>
            </a:r>
            <a:r>
              <a:rPr kumimoji="1" lang="en-US" altLang="ko-KR" sz="2000" dirty="0"/>
              <a:t>; 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통해서 확인 가능</a:t>
            </a:r>
            <a:endParaRPr kumimoji="1" lang="en-US" altLang="ko-KR" sz="20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/>
              <a:t>기본적으로 </a:t>
            </a:r>
            <a:r>
              <a:rPr kumimoji="1" lang="en-US" altLang="ko-KR" sz="1600" dirty="0"/>
              <a:t>‘aes_128_ecb’</a:t>
            </a:r>
            <a:r>
              <a:rPr kumimoji="1" lang="ko-KR" altLang="en-US" sz="1600" dirty="0"/>
              <a:t> 로 되어 있음</a:t>
            </a: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SET </a:t>
            </a:r>
            <a:r>
              <a:rPr kumimoji="1" lang="en-US" altLang="ko-KR" sz="2000" dirty="0" err="1"/>
              <a:t>block_encryption_mode</a:t>
            </a:r>
            <a:r>
              <a:rPr kumimoji="1" lang="en-US" altLang="ko-KR" sz="2000" dirty="0"/>
              <a:t>=‘</a:t>
            </a:r>
            <a:r>
              <a:rPr kumimoji="1" lang="ko-KR" altLang="en-US" sz="2000" dirty="0"/>
              <a:t>알고리즘</a:t>
            </a:r>
            <a:r>
              <a:rPr kumimoji="1" lang="en-US" altLang="ko-KR" sz="2000" dirty="0"/>
              <a:t>’;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변경</a:t>
            </a:r>
            <a:endParaRPr kumimoji="1" lang="en-US" altLang="ko-KR" sz="2000" dirty="0"/>
          </a:p>
          <a:p>
            <a:pPr lvl="2">
              <a:lnSpc>
                <a:spcPct val="100000"/>
              </a:lnSpc>
            </a:pPr>
            <a:r>
              <a:rPr kumimoji="1" lang="en-US" altLang="ko-KR" sz="1600" dirty="0"/>
              <a:t>AES-128-CBC / AES-256-CBC </a:t>
            </a:r>
            <a:r>
              <a:rPr kumimoji="1" lang="ko-KR" altLang="en-US" sz="1600" dirty="0"/>
              <a:t>두 알고리즘을 비교 분석함</a:t>
            </a:r>
            <a:endParaRPr kumimoji="1"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8FE23-25DF-71AD-68ED-543041DB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87" y="5372323"/>
            <a:ext cx="3697840" cy="1277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3906AF-85CE-77C8-EAEF-C593A7E1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32" y="5372323"/>
            <a:ext cx="4305083" cy="12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54DA6-086B-BFE9-5FD3-536844A7CA14}"/>
              </a:ext>
            </a:extLst>
          </p:cNvPr>
          <p:cNvSpPr/>
          <p:nvPr/>
        </p:nvSpPr>
        <p:spPr>
          <a:xfrm>
            <a:off x="9106135" y="2649769"/>
            <a:ext cx="2054831" cy="452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509194" y="-49533"/>
                          <a:pt x="1119768" y="-14809"/>
                          <a:pt x="2054831" y="0"/>
                        </a:cubicBezTo>
                        <a:cubicBezTo>
                          <a:pt x="2035426" y="70244"/>
                          <a:pt x="2052480" y="274115"/>
                          <a:pt x="2054831" y="452063"/>
                        </a:cubicBezTo>
                        <a:cubicBezTo>
                          <a:pt x="1500142" y="403832"/>
                          <a:pt x="574003" y="536518"/>
                          <a:pt x="0" y="452063"/>
                        </a:cubicBezTo>
                        <a:cubicBezTo>
                          <a:pt x="-32372" y="390332"/>
                          <a:pt x="-16106" y="170516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219432" y="118645"/>
                          <a:pt x="1238416" y="116012"/>
                          <a:pt x="2054831" y="0"/>
                        </a:cubicBezTo>
                        <a:cubicBezTo>
                          <a:pt x="2070738" y="93916"/>
                          <a:pt x="2045133" y="285008"/>
                          <a:pt x="2054831" y="452063"/>
                        </a:cubicBezTo>
                        <a:cubicBezTo>
                          <a:pt x="1695104" y="586663"/>
                          <a:pt x="651937" y="294867"/>
                          <a:pt x="0" y="452063"/>
                        </a:cubicBezTo>
                        <a:cubicBezTo>
                          <a:pt x="-10518" y="303058"/>
                          <a:pt x="-36225" y="1826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MySQL </a:t>
            </a:r>
            <a:r>
              <a:rPr kumimoji="1" lang="ko-KR" altLang="en-US" sz="1400" dirty="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F2B991-D38C-487A-41BA-56D9BB79F482}"/>
              </a:ext>
            </a:extLst>
          </p:cNvPr>
          <p:cNvSpPr/>
          <p:nvPr/>
        </p:nvSpPr>
        <p:spPr>
          <a:xfrm>
            <a:off x="9106134" y="3374653"/>
            <a:ext cx="2054831" cy="452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2854689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99666" y="5753"/>
                          <a:pt x="1361331" y="-51483"/>
                          <a:pt x="2054831" y="0"/>
                        </a:cubicBezTo>
                        <a:cubicBezTo>
                          <a:pt x="2021571" y="202889"/>
                          <a:pt x="2055422" y="286116"/>
                          <a:pt x="2054831" y="452063"/>
                        </a:cubicBezTo>
                        <a:cubicBezTo>
                          <a:pt x="1688347" y="433105"/>
                          <a:pt x="910318" y="391422"/>
                          <a:pt x="0" y="452063"/>
                        </a:cubicBezTo>
                        <a:cubicBezTo>
                          <a:pt x="27485" y="301418"/>
                          <a:pt x="23194" y="167811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825492" y="-133594"/>
                          <a:pt x="1081008" y="63808"/>
                          <a:pt x="2054831" y="0"/>
                        </a:cubicBezTo>
                        <a:cubicBezTo>
                          <a:pt x="2023845" y="154160"/>
                          <a:pt x="2049985" y="323145"/>
                          <a:pt x="2054831" y="452063"/>
                        </a:cubicBezTo>
                        <a:cubicBezTo>
                          <a:pt x="1215388" y="393169"/>
                          <a:pt x="382494" y="466296"/>
                          <a:pt x="0" y="452063"/>
                        </a:cubicBezTo>
                        <a:cubicBezTo>
                          <a:pt x="36247" y="387326"/>
                          <a:pt x="18688" y="1601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테이블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CB3420-FFE7-8934-561F-DAA559B50916}"/>
              </a:ext>
            </a:extLst>
          </p:cNvPr>
          <p:cNvSpPr/>
          <p:nvPr/>
        </p:nvSpPr>
        <p:spPr>
          <a:xfrm>
            <a:off x="9106133" y="4099537"/>
            <a:ext cx="2054831" cy="452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94071524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294716" y="153390"/>
                          <a:pt x="1475397" y="-70471"/>
                          <a:pt x="2054831" y="0"/>
                        </a:cubicBezTo>
                        <a:cubicBezTo>
                          <a:pt x="2085144" y="151985"/>
                          <a:pt x="2018480" y="388806"/>
                          <a:pt x="2054831" y="452063"/>
                        </a:cubicBezTo>
                        <a:cubicBezTo>
                          <a:pt x="1253540" y="319953"/>
                          <a:pt x="468330" y="436645"/>
                          <a:pt x="0" y="452063"/>
                        </a:cubicBezTo>
                        <a:cubicBezTo>
                          <a:pt x="27239" y="258755"/>
                          <a:pt x="-21652" y="86620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699288" y="-25984"/>
                          <a:pt x="1430612" y="-65890"/>
                          <a:pt x="2054831" y="0"/>
                        </a:cubicBezTo>
                        <a:cubicBezTo>
                          <a:pt x="2055950" y="155715"/>
                          <a:pt x="2088019" y="351852"/>
                          <a:pt x="2054831" y="452063"/>
                        </a:cubicBezTo>
                        <a:cubicBezTo>
                          <a:pt x="1352921" y="459450"/>
                          <a:pt x="741181" y="586199"/>
                          <a:pt x="0" y="452063"/>
                        </a:cubicBezTo>
                        <a:cubicBezTo>
                          <a:pt x="20490" y="378910"/>
                          <a:pt x="-9094" y="108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벤치마크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09F5C3-4111-5693-7D9A-ABD4AFE9B23E}"/>
              </a:ext>
            </a:extLst>
          </p:cNvPr>
          <p:cNvSpPr/>
          <p:nvPr/>
        </p:nvSpPr>
        <p:spPr>
          <a:xfrm>
            <a:off x="9106132" y="4865725"/>
            <a:ext cx="2054831" cy="452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5A4AD1B-D7FA-0579-8EB0-74113267F3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0133550" y="3101832"/>
            <a:ext cx="1" cy="2728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9FBA1B-21E4-339C-4F54-BE516BFC0E1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133549" y="3826716"/>
            <a:ext cx="1" cy="2728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D6809B-5E2D-C475-87B5-8C1D72E5583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0133548" y="4551600"/>
            <a:ext cx="1" cy="3141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F94D4CD-473F-50F5-94BD-0F05FA9927CD}"/>
              </a:ext>
            </a:extLst>
          </p:cNvPr>
          <p:cNvGrpSpPr/>
          <p:nvPr/>
        </p:nvGrpSpPr>
        <p:grpSpPr>
          <a:xfrm>
            <a:off x="1541601" y="2503357"/>
            <a:ext cx="5269685" cy="2955757"/>
            <a:chOff x="1526478" y="2357790"/>
            <a:chExt cx="5269685" cy="295575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B85465A-0748-21F2-1D27-C009838A0E6E}"/>
                </a:ext>
              </a:extLst>
            </p:cNvPr>
            <p:cNvSpPr/>
            <p:nvPr/>
          </p:nvSpPr>
          <p:spPr>
            <a:xfrm>
              <a:off x="1526478" y="2770213"/>
              <a:ext cx="2323672" cy="25433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005A1A-9ABC-1B13-FFC1-6498790C7A1F}"/>
                </a:ext>
              </a:extLst>
            </p:cNvPr>
            <p:cNvSpPr/>
            <p:nvPr/>
          </p:nvSpPr>
          <p:spPr>
            <a:xfrm>
              <a:off x="1661752" y="2906623"/>
              <a:ext cx="2054831" cy="4520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Key, IV, Plaintext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생성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90C8D7-084F-06DC-82CD-5337E6C600E2}"/>
                </a:ext>
              </a:extLst>
            </p:cNvPr>
            <p:cNvSpPr/>
            <p:nvPr/>
          </p:nvSpPr>
          <p:spPr>
            <a:xfrm>
              <a:off x="1660898" y="3505448"/>
              <a:ext cx="2054831" cy="4520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solidFill>
                    <a:schemeClr val="tx1"/>
                  </a:solidFill>
                </a:rPr>
                <a:t>Key_manage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에 저장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F55D054-5670-FC68-AC27-24C07ABBA815}"/>
                </a:ext>
              </a:extLst>
            </p:cNvPr>
            <p:cNvSpPr/>
            <p:nvPr/>
          </p:nvSpPr>
          <p:spPr>
            <a:xfrm>
              <a:off x="1660897" y="4104273"/>
              <a:ext cx="2054831" cy="4520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Plaintext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암호화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4425FAE-F739-7755-1987-9F2A3EF062CD}"/>
                </a:ext>
              </a:extLst>
            </p:cNvPr>
            <p:cNvSpPr/>
            <p:nvPr/>
          </p:nvSpPr>
          <p:spPr>
            <a:xfrm>
              <a:off x="1660897" y="4703098"/>
              <a:ext cx="2054831" cy="4520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INSERT INTO test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꺾인 연결선[E] 27">
              <a:extLst>
                <a:ext uri="{FF2B5EF4-FFF2-40B4-BE49-F238E27FC236}">
                  <a16:creationId xmlns:a16="http://schemas.microsoft.com/office/drawing/2014/main" id="{1EED60F3-4E17-A958-D267-51BAA25F55CF}"/>
                </a:ext>
              </a:extLst>
            </p:cNvPr>
            <p:cNvCxnSpPr>
              <a:stCxn id="25" idx="1"/>
              <a:endCxn id="22" idx="1"/>
            </p:cNvCxnSpPr>
            <p:nvPr/>
          </p:nvCxnSpPr>
          <p:spPr>
            <a:xfrm rot="10800000" flipH="1">
              <a:off x="1660896" y="3132656"/>
              <a:ext cx="855" cy="1796475"/>
            </a:xfrm>
            <a:prstGeom prst="bentConnector3">
              <a:avLst>
                <a:gd name="adj1" fmla="val -5618608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C5FC1B-E211-8D6F-F0BB-0B2AA5B28FAB}"/>
                </a:ext>
              </a:extLst>
            </p:cNvPr>
            <p:cNvSpPr txBox="1"/>
            <p:nvPr/>
          </p:nvSpPr>
          <p:spPr>
            <a:xfrm>
              <a:off x="1978021" y="2357790"/>
              <a:ext cx="142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데이터 입력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E68A53-0019-83D9-F85B-DF6C1327F5CA}"/>
                </a:ext>
              </a:extLst>
            </p:cNvPr>
            <p:cNvSpPr/>
            <p:nvPr/>
          </p:nvSpPr>
          <p:spPr>
            <a:xfrm>
              <a:off x="4472491" y="2770213"/>
              <a:ext cx="2323672" cy="25433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BACBBEF-81D5-896D-68F5-9FFFF3AC57F8}"/>
                </a:ext>
              </a:extLst>
            </p:cNvPr>
            <p:cNvSpPr/>
            <p:nvPr/>
          </p:nvSpPr>
          <p:spPr>
            <a:xfrm>
              <a:off x="4607765" y="2906623"/>
              <a:ext cx="2054831" cy="4520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Index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9CB55CD-0228-73FC-F2CC-6E841390A463}"/>
                </a:ext>
              </a:extLst>
            </p:cNvPr>
            <p:cNvSpPr/>
            <p:nvPr/>
          </p:nvSpPr>
          <p:spPr>
            <a:xfrm>
              <a:off x="4606911" y="3505448"/>
              <a:ext cx="2054831" cy="4520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solidFill>
                    <a:schemeClr val="tx1"/>
                  </a:solidFill>
                </a:rPr>
                <a:t>Key_manage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에서 불러오기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96DE496-4F0A-D963-117C-9BAAC9DEAF4C}"/>
                </a:ext>
              </a:extLst>
            </p:cNvPr>
            <p:cNvSpPr/>
            <p:nvPr/>
          </p:nvSpPr>
          <p:spPr>
            <a:xfrm>
              <a:off x="4606910" y="4104273"/>
              <a:ext cx="2054831" cy="4520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Ciphertext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복호화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6A2DA4-756E-DC74-C444-54E069ADE701}"/>
                </a:ext>
              </a:extLst>
            </p:cNvPr>
            <p:cNvSpPr/>
            <p:nvPr/>
          </p:nvSpPr>
          <p:spPr>
            <a:xfrm>
              <a:off x="4606910" y="4703098"/>
              <a:ext cx="2054831" cy="4520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SELECT 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꺾인 연결선[E] 35">
              <a:extLst>
                <a:ext uri="{FF2B5EF4-FFF2-40B4-BE49-F238E27FC236}">
                  <a16:creationId xmlns:a16="http://schemas.microsoft.com/office/drawing/2014/main" id="{936F01D3-85E6-1EC2-D83D-FD05C9B85EB6}"/>
                </a:ext>
              </a:extLst>
            </p:cNvPr>
            <p:cNvCxnSpPr>
              <a:stCxn id="35" idx="1"/>
              <a:endCxn id="32" idx="1"/>
            </p:cNvCxnSpPr>
            <p:nvPr/>
          </p:nvCxnSpPr>
          <p:spPr>
            <a:xfrm rot="10800000" flipH="1">
              <a:off x="4606909" y="3132656"/>
              <a:ext cx="855" cy="1796475"/>
            </a:xfrm>
            <a:prstGeom prst="bentConnector3">
              <a:avLst>
                <a:gd name="adj1" fmla="val -561861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1CF8FF-EA77-05C9-C6F4-22A548AF9607}"/>
                </a:ext>
              </a:extLst>
            </p:cNvPr>
            <p:cNvSpPr txBox="1"/>
            <p:nvPr/>
          </p:nvSpPr>
          <p:spPr>
            <a:xfrm>
              <a:off x="4924034" y="2357790"/>
              <a:ext cx="142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데이터 읽기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6137E8-A30A-0235-CAF5-E65FE103C6C8}"/>
              </a:ext>
            </a:extLst>
          </p:cNvPr>
          <p:cNvSpPr/>
          <p:nvPr/>
        </p:nvSpPr>
        <p:spPr>
          <a:xfrm>
            <a:off x="780836" y="1972639"/>
            <a:ext cx="6791217" cy="4017195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94071524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294716" y="153390"/>
                          <a:pt x="1475397" y="-70471"/>
                          <a:pt x="2054831" y="0"/>
                        </a:cubicBezTo>
                        <a:cubicBezTo>
                          <a:pt x="2085144" y="151985"/>
                          <a:pt x="2018480" y="388806"/>
                          <a:pt x="2054831" y="452063"/>
                        </a:cubicBezTo>
                        <a:cubicBezTo>
                          <a:pt x="1253540" y="319953"/>
                          <a:pt x="468330" y="436645"/>
                          <a:pt x="0" y="452063"/>
                        </a:cubicBezTo>
                        <a:cubicBezTo>
                          <a:pt x="27239" y="258755"/>
                          <a:pt x="-21652" y="86620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699288" y="-25984"/>
                          <a:pt x="1430612" y="-65890"/>
                          <a:pt x="2054831" y="0"/>
                        </a:cubicBezTo>
                        <a:cubicBezTo>
                          <a:pt x="2055950" y="155715"/>
                          <a:pt x="2088019" y="351852"/>
                          <a:pt x="2054831" y="452063"/>
                        </a:cubicBezTo>
                        <a:cubicBezTo>
                          <a:pt x="1352921" y="459450"/>
                          <a:pt x="741181" y="586199"/>
                          <a:pt x="0" y="452063"/>
                        </a:cubicBezTo>
                        <a:cubicBezTo>
                          <a:pt x="20490" y="378910"/>
                          <a:pt x="-9094" y="108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06B4A67F-AE74-C9F5-8888-3D81F524182D}"/>
              </a:ext>
            </a:extLst>
          </p:cNvPr>
          <p:cNvCxnSpPr>
            <a:cxnSpLocks/>
          </p:cNvCxnSpPr>
          <p:nvPr/>
        </p:nvCxnSpPr>
        <p:spPr>
          <a:xfrm>
            <a:off x="7572053" y="1972639"/>
            <a:ext cx="1534079" cy="2126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192A0CD-F00F-E15C-BFDF-B993B0D30815}"/>
              </a:ext>
            </a:extLst>
          </p:cNvPr>
          <p:cNvCxnSpPr>
            <a:cxnSpLocks/>
          </p:cNvCxnSpPr>
          <p:nvPr/>
        </p:nvCxnSpPr>
        <p:spPr>
          <a:xfrm flipV="1">
            <a:off x="7585345" y="4551600"/>
            <a:ext cx="1520787" cy="14382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3FA0275-A4B6-F4BC-FF45-2F02FF6E3C97}"/>
              </a:ext>
            </a:extLst>
          </p:cNvPr>
          <p:cNvSpPr txBox="1"/>
          <p:nvPr/>
        </p:nvSpPr>
        <p:spPr>
          <a:xfrm>
            <a:off x="780836" y="1561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벤치마크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7F70DD-83BF-ADBC-7111-AAEB257CB6D3}"/>
              </a:ext>
            </a:extLst>
          </p:cNvPr>
          <p:cNvSpPr/>
          <p:nvPr/>
        </p:nvSpPr>
        <p:spPr>
          <a:xfrm>
            <a:off x="6729537" y="1588714"/>
            <a:ext cx="842516" cy="315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94071524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294716" y="153390"/>
                          <a:pt x="1475397" y="-70471"/>
                          <a:pt x="2054831" y="0"/>
                        </a:cubicBezTo>
                        <a:cubicBezTo>
                          <a:pt x="2085144" y="151985"/>
                          <a:pt x="2018480" y="388806"/>
                          <a:pt x="2054831" y="452063"/>
                        </a:cubicBezTo>
                        <a:cubicBezTo>
                          <a:pt x="1253540" y="319953"/>
                          <a:pt x="468330" y="436645"/>
                          <a:pt x="0" y="452063"/>
                        </a:cubicBezTo>
                        <a:cubicBezTo>
                          <a:pt x="27239" y="258755"/>
                          <a:pt x="-21652" y="86620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699288" y="-25984"/>
                          <a:pt x="1430612" y="-65890"/>
                          <a:pt x="2054831" y="0"/>
                        </a:cubicBezTo>
                        <a:cubicBezTo>
                          <a:pt x="2055950" y="155715"/>
                          <a:pt x="2088019" y="351852"/>
                          <a:pt x="2054831" y="452063"/>
                        </a:cubicBezTo>
                        <a:cubicBezTo>
                          <a:pt x="1352921" y="459450"/>
                          <a:pt x="741181" y="586199"/>
                          <a:pt x="0" y="452063"/>
                        </a:cubicBezTo>
                        <a:cubicBezTo>
                          <a:pt x="20490" y="378910"/>
                          <a:pt x="-9094" y="108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시간측정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40E10A-DE5E-FDA0-D0AF-E53B4A9BF571}"/>
              </a:ext>
            </a:extLst>
          </p:cNvPr>
          <p:cNvSpPr txBox="1"/>
          <p:nvPr/>
        </p:nvSpPr>
        <p:spPr>
          <a:xfrm>
            <a:off x="5034337" y="635970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7030A0"/>
                </a:solidFill>
              </a:rPr>
              <a:t>단순화 했다 설명</a:t>
            </a:r>
          </a:p>
        </p:txBody>
      </p:sp>
    </p:spTree>
    <p:extLst>
      <p:ext uri="{BB962C8B-B14F-4D97-AF65-F5344CB8AC3E}">
        <p14:creationId xmlns:p14="http://schemas.microsoft.com/office/powerpoint/2010/main" val="173538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ED11EF-223D-3DCE-D682-8BA05341D44B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59A396-2567-91D9-1C06-36CD33698899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ACF9FCB-EB97-843B-CF38-57354A665EE1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D97B10-66DC-CF6E-B0FF-7293020CC461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23858C-E454-6122-DBD4-4377D0C5CE6C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08B2B24-FFC3-50BC-A49F-A844BFCE5FF2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808E21C-E2DD-1C8D-29C8-D7D0737CF0AF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59AF69A-E5C4-4E6F-7F6D-87A74250D2A8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26C6BE7-8763-3FCD-309C-EFB58996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68" y="1327721"/>
            <a:ext cx="5321175" cy="26954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C261CD9-26CF-B93C-9822-A2454951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20" y="4023201"/>
            <a:ext cx="5359223" cy="288689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A6FDAAF-431D-B0DE-8A19-950337F46FC8}"/>
              </a:ext>
            </a:extLst>
          </p:cNvPr>
          <p:cNvSpPr/>
          <p:nvPr/>
        </p:nvSpPr>
        <p:spPr>
          <a:xfrm>
            <a:off x="9465728" y="2600117"/>
            <a:ext cx="261257" cy="26125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1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A2DBD03-6185-51F2-843C-D20A3B2776CF}"/>
              </a:ext>
            </a:extLst>
          </p:cNvPr>
          <p:cNvSpPr/>
          <p:nvPr/>
        </p:nvSpPr>
        <p:spPr>
          <a:xfrm>
            <a:off x="9465728" y="3381375"/>
            <a:ext cx="261257" cy="26125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2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20171C-CCE7-AC33-117F-A660CB958E76}"/>
              </a:ext>
            </a:extLst>
          </p:cNvPr>
          <p:cNvSpPr/>
          <p:nvPr/>
        </p:nvSpPr>
        <p:spPr>
          <a:xfrm>
            <a:off x="1031320" y="1800086"/>
            <a:ext cx="261257" cy="26125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1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69AFDCC-6A3D-1C9C-A48F-B8EFB95A67AC}"/>
              </a:ext>
            </a:extLst>
          </p:cNvPr>
          <p:cNvSpPr/>
          <p:nvPr/>
        </p:nvSpPr>
        <p:spPr>
          <a:xfrm>
            <a:off x="1031319" y="3112905"/>
            <a:ext cx="261257" cy="26125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2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612FC-BECD-6426-A8CD-73F982532E70}"/>
              </a:ext>
            </a:extLst>
          </p:cNvPr>
          <p:cNvSpPr/>
          <p:nvPr/>
        </p:nvSpPr>
        <p:spPr>
          <a:xfrm>
            <a:off x="2115532" y="3352391"/>
            <a:ext cx="995442" cy="370524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794071524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294716" y="153390"/>
                          <a:pt x="1475397" y="-70471"/>
                          <a:pt x="2054831" y="0"/>
                        </a:cubicBezTo>
                        <a:cubicBezTo>
                          <a:pt x="2085144" y="151985"/>
                          <a:pt x="2018480" y="388806"/>
                          <a:pt x="2054831" y="452063"/>
                        </a:cubicBezTo>
                        <a:cubicBezTo>
                          <a:pt x="1253540" y="319953"/>
                          <a:pt x="468330" y="436645"/>
                          <a:pt x="0" y="452063"/>
                        </a:cubicBezTo>
                        <a:cubicBezTo>
                          <a:pt x="27239" y="258755"/>
                          <a:pt x="-21652" y="86620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699288" y="-25984"/>
                          <a:pt x="1430612" y="-65890"/>
                          <a:pt x="2054831" y="0"/>
                        </a:cubicBezTo>
                        <a:cubicBezTo>
                          <a:pt x="2055950" y="155715"/>
                          <a:pt x="2088019" y="351852"/>
                          <a:pt x="2054831" y="452063"/>
                        </a:cubicBezTo>
                        <a:cubicBezTo>
                          <a:pt x="1352921" y="459450"/>
                          <a:pt x="741181" y="586199"/>
                          <a:pt x="0" y="452063"/>
                        </a:cubicBezTo>
                        <a:cubicBezTo>
                          <a:pt x="20490" y="378910"/>
                          <a:pt x="-9094" y="108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FA3A4F-C869-BE91-4EA3-98B6A308CE2E}"/>
              </a:ext>
            </a:extLst>
          </p:cNvPr>
          <p:cNvSpPr/>
          <p:nvPr/>
        </p:nvSpPr>
        <p:spPr>
          <a:xfrm>
            <a:off x="1197429" y="4474427"/>
            <a:ext cx="4060370" cy="2175825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794071524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294716" y="153390"/>
                          <a:pt x="1475397" y="-70471"/>
                          <a:pt x="2054831" y="0"/>
                        </a:cubicBezTo>
                        <a:cubicBezTo>
                          <a:pt x="2085144" y="151985"/>
                          <a:pt x="2018480" y="388806"/>
                          <a:pt x="2054831" y="452063"/>
                        </a:cubicBezTo>
                        <a:cubicBezTo>
                          <a:pt x="1253540" y="319953"/>
                          <a:pt x="468330" y="436645"/>
                          <a:pt x="0" y="452063"/>
                        </a:cubicBezTo>
                        <a:cubicBezTo>
                          <a:pt x="27239" y="258755"/>
                          <a:pt x="-21652" y="86620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699288" y="-25984"/>
                          <a:pt x="1430612" y="-65890"/>
                          <a:pt x="2054831" y="0"/>
                        </a:cubicBezTo>
                        <a:cubicBezTo>
                          <a:pt x="2055950" y="155715"/>
                          <a:pt x="2088019" y="351852"/>
                          <a:pt x="2054831" y="452063"/>
                        </a:cubicBezTo>
                        <a:cubicBezTo>
                          <a:pt x="1352921" y="459450"/>
                          <a:pt x="741181" y="586199"/>
                          <a:pt x="0" y="452063"/>
                        </a:cubicBezTo>
                        <a:cubicBezTo>
                          <a:pt x="20490" y="378910"/>
                          <a:pt x="-9094" y="108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5F3D4E-5A39-F4D0-7539-122E16C8EC13}"/>
              </a:ext>
            </a:extLst>
          </p:cNvPr>
          <p:cNvCxnSpPr>
            <a:cxnSpLocks/>
          </p:cNvCxnSpPr>
          <p:nvPr/>
        </p:nvCxnSpPr>
        <p:spPr>
          <a:xfrm>
            <a:off x="2613253" y="3749544"/>
            <a:ext cx="0" cy="724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39F91A-0B60-529B-EBC4-A7C73915FE28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210578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73B773B-DC48-D7DE-CEF6-A918C8C1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19" y="2991719"/>
            <a:ext cx="7772400" cy="33118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쓰기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반복 수 만큼 데이터 생성 및 쓰기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SET @key </a:t>
            </a:r>
            <a:r>
              <a:rPr kumimoji="1" lang="ko-KR" altLang="en-US" sz="2000" dirty="0"/>
              <a:t>와 같이 세션 변수에 일시적으로 데이터를 저장해서 암호화에 사용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데이터 다양성을 위해서 다양한 데이터 길이를 암호화</a:t>
            </a:r>
            <a:endParaRPr kumimoji="1"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8CC52D-8335-8CD7-21A3-583D224A83DB}"/>
              </a:ext>
            </a:extLst>
          </p:cNvPr>
          <p:cNvGrpSpPr/>
          <p:nvPr/>
        </p:nvGrpSpPr>
        <p:grpSpPr>
          <a:xfrm>
            <a:off x="9602412" y="2971862"/>
            <a:ext cx="2054834" cy="2668019"/>
            <a:chOff x="9106132" y="2649769"/>
            <a:chExt cx="2054834" cy="2668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058E3E-34FD-A123-6F32-E257388E44F6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86FEF51-F689-6C3E-E4A0-535FDA6CA1FB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4A5D7F-5199-327C-F727-E5943A4A24D8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35BCEC-8D32-9F28-04B1-F0C179340BFC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77F9C50-B488-9F7A-8298-676AB7ABF8D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45696A-C7BC-653F-C82B-9E76171DB5DF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7A215DD-F550-BE8A-146A-25F6614E46B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DE876-781C-7CC7-7FC5-5F79B2C8EA8A}"/>
              </a:ext>
            </a:extLst>
          </p:cNvPr>
          <p:cNvSpPr txBox="1"/>
          <p:nvPr/>
        </p:nvSpPr>
        <p:spPr>
          <a:xfrm>
            <a:off x="4606774" y="4097804"/>
            <a:ext cx="160973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랜덤 </a:t>
            </a:r>
            <a:r>
              <a:rPr kumimoji="1" lang="en-US" altLang="ko-KR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data, key, iv </a:t>
            </a:r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97F04-EE0D-4AAE-DDCB-C2339E178F5F}"/>
              </a:ext>
            </a:extLst>
          </p:cNvPr>
          <p:cNvSpPr txBox="1"/>
          <p:nvPr/>
        </p:nvSpPr>
        <p:spPr>
          <a:xfrm>
            <a:off x="4606774" y="4321860"/>
            <a:ext cx="229421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키 관리 테이블에 </a:t>
            </a:r>
            <a:r>
              <a:rPr kumimoji="1" lang="en-US" altLang="ko-KR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key, iv </a:t>
            </a:r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값 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32B8D-B257-FE25-946F-7E9A5D6B236D}"/>
              </a:ext>
            </a:extLst>
          </p:cNvPr>
          <p:cNvSpPr txBox="1"/>
          <p:nvPr/>
        </p:nvSpPr>
        <p:spPr>
          <a:xfrm>
            <a:off x="4606774" y="5378271"/>
            <a:ext cx="160332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암호화 및 데이터 입력</a:t>
            </a:r>
          </a:p>
        </p:txBody>
      </p:sp>
    </p:spTree>
    <p:extLst>
      <p:ext uri="{BB962C8B-B14F-4D97-AF65-F5344CB8AC3E}">
        <p14:creationId xmlns:p14="http://schemas.microsoft.com/office/powerpoint/2010/main" val="235878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7A8F32A-3618-219C-C0D9-E5F6473F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00769" y="2114702"/>
            <a:ext cx="7772400" cy="42020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쓰기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SET @key </a:t>
            </a:r>
            <a:r>
              <a:rPr kumimoji="1" lang="ko-KR" altLang="en-US" sz="2000" dirty="0"/>
              <a:t>와 같이 세션 변수에 일시적으로 데이터를 저장해서 암호화에 사용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데이터 다양성을 위해서 다양한 데이터 길이를 암호화</a:t>
            </a:r>
            <a:endParaRPr kumimoji="1"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8CC52D-8335-8CD7-21A3-583D224A83DB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058E3E-34FD-A123-6F32-E257388E44F6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86FEF51-F689-6C3E-E4A0-535FDA6CA1FB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4A5D7F-5199-327C-F727-E5943A4A24D8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35BCEC-8D32-9F28-04B1-F0C179340BFC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77F9C50-B488-9F7A-8298-676AB7ABF8D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45696A-C7BC-653F-C82B-9E76171DB5DF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7A215DD-F550-BE8A-146A-25F6614E46B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FE0E356-137B-D433-29FC-109A66B1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219" y="2234789"/>
            <a:ext cx="4992576" cy="3160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831737-A2B5-FCD1-988E-6E661CCD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07" y="5433990"/>
            <a:ext cx="6744988" cy="12263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329C6A-7387-281B-75E0-2733CEFF7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5" t="32503" r="58061" b="58793"/>
          <a:stretch/>
        </p:blipFill>
        <p:spPr>
          <a:xfrm>
            <a:off x="1881053" y="3480472"/>
            <a:ext cx="2079372" cy="365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A7DC4-FA03-C9EE-D4BA-5EED9982ADEB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817932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DB5D30-532E-1F76-314D-F158B7DE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00769" y="2114702"/>
            <a:ext cx="7772400" cy="42020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쓰기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MySQL</a:t>
            </a:r>
            <a:r>
              <a:rPr kumimoji="1" lang="ko-KR" altLang="en-US" sz="2400" dirty="0"/>
              <a:t>에서 제공하는 </a:t>
            </a:r>
            <a:r>
              <a:rPr kumimoji="1" lang="en-US" altLang="ko-KR" sz="2400" dirty="0"/>
              <a:t>AES_ENCRYPT() </a:t>
            </a:r>
            <a:r>
              <a:rPr kumimoji="1" lang="ko-KR" altLang="en-US" sz="2400" dirty="0"/>
              <a:t>함수를 사용</a:t>
            </a:r>
            <a:endParaRPr kumimoji="1" lang="en-US" altLang="ko-KR" sz="2400" dirty="0"/>
          </a:p>
          <a:p>
            <a:endParaRPr kumimoji="1" lang="en-US" altLang="ko-KR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8CC52D-8335-8CD7-21A3-583D224A83DB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058E3E-34FD-A123-6F32-E257388E44F6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86FEF51-F689-6C3E-E4A0-535FDA6CA1FB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4A5D7F-5199-327C-F727-E5943A4A24D8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35BCEC-8D32-9F28-04B1-F0C179340BFC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77F9C50-B488-9F7A-8298-676AB7ABF8D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45696A-C7BC-653F-C82B-9E76171DB5DF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7A215DD-F550-BE8A-146A-25F6614E46B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20554C5-85DF-F656-6811-DD61819C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43" y="2482460"/>
            <a:ext cx="7772400" cy="21535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ABEDAF-0606-EA5E-2E28-036248DC7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630" y="4533490"/>
            <a:ext cx="6204039" cy="2248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1716F1-29A6-8B3F-943A-7AA2BD6E284C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27749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쓰기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암호화 과정과 입력에 해당되는 쿼리만 동작 시간을 측정</a:t>
            </a:r>
            <a:endParaRPr kumimoji="1"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8CC52D-8335-8CD7-21A3-583D224A83DB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058E3E-34FD-A123-6F32-E257388E44F6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86FEF51-F689-6C3E-E4A0-535FDA6CA1FB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4A5D7F-5199-327C-F727-E5943A4A24D8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35BCEC-8D32-9F28-04B1-F0C179340BFC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77F9C50-B488-9F7A-8298-676AB7ABF8D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45696A-C7BC-653F-C82B-9E76171DB5DF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7A215DD-F550-BE8A-146A-25F6614E46B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3067CE5-EBB5-E2E5-1167-86D09E4D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9" y="1978291"/>
            <a:ext cx="7772400" cy="42020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BD251B-C867-137A-30B9-5AC2386868CC}"/>
              </a:ext>
            </a:extLst>
          </p:cNvPr>
          <p:cNvSpPr/>
          <p:nvPr/>
        </p:nvSpPr>
        <p:spPr>
          <a:xfrm>
            <a:off x="1884920" y="4572000"/>
            <a:ext cx="1720430" cy="522514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509194" y="-49533"/>
                          <a:pt x="1119768" y="-14809"/>
                          <a:pt x="2054831" y="0"/>
                        </a:cubicBezTo>
                        <a:cubicBezTo>
                          <a:pt x="2035426" y="70244"/>
                          <a:pt x="2052480" y="274115"/>
                          <a:pt x="2054831" y="452063"/>
                        </a:cubicBezTo>
                        <a:cubicBezTo>
                          <a:pt x="1500142" y="403832"/>
                          <a:pt x="574003" y="536518"/>
                          <a:pt x="0" y="452063"/>
                        </a:cubicBezTo>
                        <a:cubicBezTo>
                          <a:pt x="-32372" y="390332"/>
                          <a:pt x="-16106" y="170516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219432" y="118645"/>
                          <a:pt x="1238416" y="116012"/>
                          <a:pt x="2054831" y="0"/>
                        </a:cubicBezTo>
                        <a:cubicBezTo>
                          <a:pt x="2070738" y="93916"/>
                          <a:pt x="2045133" y="285008"/>
                          <a:pt x="2054831" y="452063"/>
                        </a:cubicBezTo>
                        <a:cubicBezTo>
                          <a:pt x="1695104" y="586663"/>
                          <a:pt x="651937" y="294867"/>
                          <a:pt x="0" y="452063"/>
                        </a:cubicBezTo>
                        <a:cubicBezTo>
                          <a:pt x="-10518" y="303058"/>
                          <a:pt x="-36225" y="1826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AC3D61-F7EE-BA8D-FF97-1A497A9243A5}"/>
              </a:ext>
            </a:extLst>
          </p:cNvPr>
          <p:cNvSpPr/>
          <p:nvPr/>
        </p:nvSpPr>
        <p:spPr>
          <a:xfrm>
            <a:off x="1884919" y="3703822"/>
            <a:ext cx="6362097" cy="838241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509194" y="-49533"/>
                          <a:pt x="1119768" y="-14809"/>
                          <a:pt x="2054831" y="0"/>
                        </a:cubicBezTo>
                        <a:cubicBezTo>
                          <a:pt x="2035426" y="70244"/>
                          <a:pt x="2052480" y="274115"/>
                          <a:pt x="2054831" y="452063"/>
                        </a:cubicBezTo>
                        <a:cubicBezTo>
                          <a:pt x="1500142" y="403832"/>
                          <a:pt x="574003" y="536518"/>
                          <a:pt x="0" y="452063"/>
                        </a:cubicBezTo>
                        <a:cubicBezTo>
                          <a:pt x="-32372" y="390332"/>
                          <a:pt x="-16106" y="170516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219432" y="118645"/>
                          <a:pt x="1238416" y="116012"/>
                          <a:pt x="2054831" y="0"/>
                        </a:cubicBezTo>
                        <a:cubicBezTo>
                          <a:pt x="2070738" y="93916"/>
                          <a:pt x="2045133" y="285008"/>
                          <a:pt x="2054831" y="452063"/>
                        </a:cubicBezTo>
                        <a:cubicBezTo>
                          <a:pt x="1695104" y="586663"/>
                          <a:pt x="651937" y="294867"/>
                          <a:pt x="0" y="452063"/>
                        </a:cubicBezTo>
                        <a:cubicBezTo>
                          <a:pt x="-10518" y="303058"/>
                          <a:pt x="-36225" y="1826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5013D1-69F1-B683-B67A-31984FE8168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605350" y="4824864"/>
            <a:ext cx="792479" cy="8393"/>
          </a:xfrm>
          <a:prstGeom prst="straightConnector1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992338-1F2F-EE0E-81F8-13D15884CD13}"/>
              </a:ext>
            </a:extLst>
          </p:cNvPr>
          <p:cNvSpPr txBox="1"/>
          <p:nvPr/>
        </p:nvSpPr>
        <p:spPr>
          <a:xfrm>
            <a:off x="4364549" y="4640198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쿼리 동작 시간만 측정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7456CB71-D3A9-FC0D-B21D-FD3C2EEB3588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>
            <a:off x="1884920" y="4122943"/>
            <a:ext cx="1" cy="710314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DEA6C4D-6FAE-2475-6F8D-0D7473B9EFBA}"/>
              </a:ext>
            </a:extLst>
          </p:cNvPr>
          <p:cNvGrpSpPr/>
          <p:nvPr/>
        </p:nvGrpSpPr>
        <p:grpSpPr>
          <a:xfrm>
            <a:off x="2240057" y="3361658"/>
            <a:ext cx="1275236" cy="280552"/>
            <a:chOff x="9302707" y="1343780"/>
            <a:chExt cx="2054831" cy="452063"/>
          </a:xfrm>
        </p:grpSpPr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34BEE32F-0693-49C9-A658-03880DC97703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07" y="1343780"/>
              <a:ext cx="2054831" cy="4520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83AE3833-D56D-C5B4-A169-E869A7E5A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2707" y="1343780"/>
              <a:ext cx="2054831" cy="4520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B9380D-7B2F-F1BF-8C28-8FB234A82F54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393017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읽기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SELECT @key </a:t>
            </a:r>
            <a:r>
              <a:rPr kumimoji="1" lang="ko-KR" altLang="en-US" sz="2000" dirty="0"/>
              <a:t>와 같이 테이블에 저장된 </a:t>
            </a:r>
            <a:r>
              <a:rPr kumimoji="1" lang="en-US" altLang="ko-KR" sz="2000" dirty="0"/>
              <a:t>Key, iv, ciphertext </a:t>
            </a:r>
            <a:r>
              <a:rPr kumimoji="1" lang="ko-KR" altLang="en-US" sz="2000" dirty="0"/>
              <a:t>값을 세션 변수에 일시적으로 저장하여 복호화에 사용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endParaRPr kumimoji="1"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9093A0-2CDF-26FA-6B8B-D067A105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9" y="2351829"/>
            <a:ext cx="7772400" cy="43511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7F4C73-F1BA-E1AA-B6C9-7D7C4FB72FFE}"/>
              </a:ext>
            </a:extLst>
          </p:cNvPr>
          <p:cNvSpPr/>
          <p:nvPr/>
        </p:nvSpPr>
        <p:spPr>
          <a:xfrm>
            <a:off x="4189932" y="3772789"/>
            <a:ext cx="263910" cy="252549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509194" y="-49533"/>
                          <a:pt x="1119768" y="-14809"/>
                          <a:pt x="2054831" y="0"/>
                        </a:cubicBezTo>
                        <a:cubicBezTo>
                          <a:pt x="2035426" y="70244"/>
                          <a:pt x="2052480" y="274115"/>
                          <a:pt x="2054831" y="452063"/>
                        </a:cubicBezTo>
                        <a:cubicBezTo>
                          <a:pt x="1500142" y="403832"/>
                          <a:pt x="574003" y="536518"/>
                          <a:pt x="0" y="452063"/>
                        </a:cubicBezTo>
                        <a:cubicBezTo>
                          <a:pt x="-32372" y="390332"/>
                          <a:pt x="-16106" y="170516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219432" y="118645"/>
                          <a:pt x="1238416" y="116012"/>
                          <a:pt x="2054831" y="0"/>
                        </a:cubicBezTo>
                        <a:cubicBezTo>
                          <a:pt x="2070738" y="93916"/>
                          <a:pt x="2045133" y="285008"/>
                          <a:pt x="2054831" y="452063"/>
                        </a:cubicBezTo>
                        <a:cubicBezTo>
                          <a:pt x="1695104" y="586663"/>
                          <a:pt x="651937" y="294867"/>
                          <a:pt x="0" y="452063"/>
                        </a:cubicBezTo>
                        <a:cubicBezTo>
                          <a:pt x="-10518" y="303058"/>
                          <a:pt x="-36225" y="1826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8AECB3-4345-835C-A4DF-0977330F2A1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4453842" y="3899063"/>
            <a:ext cx="612242" cy="1"/>
          </a:xfrm>
          <a:prstGeom prst="straightConnector1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E7D4B7-2735-115F-85F5-97F91DF12BC4}"/>
              </a:ext>
            </a:extLst>
          </p:cNvPr>
          <p:cNvSpPr txBox="1"/>
          <p:nvPr/>
        </p:nvSpPr>
        <p:spPr>
          <a:xfrm>
            <a:off x="5066084" y="3714397"/>
            <a:ext cx="28190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1~n </a:t>
            </a:r>
            <a:r>
              <a:rPr kumimoji="1" lang="ko-KR" alt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으로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순서대로 증가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7A33E9-5584-2401-E565-DE8D782FE295}"/>
              </a:ext>
            </a:extLst>
          </p:cNvPr>
          <p:cNvSpPr/>
          <p:nvPr/>
        </p:nvSpPr>
        <p:spPr>
          <a:xfrm>
            <a:off x="4189932" y="5136237"/>
            <a:ext cx="2890137" cy="252549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509194" y="-49533"/>
                          <a:pt x="1119768" y="-14809"/>
                          <a:pt x="2054831" y="0"/>
                        </a:cubicBezTo>
                        <a:cubicBezTo>
                          <a:pt x="2035426" y="70244"/>
                          <a:pt x="2052480" y="274115"/>
                          <a:pt x="2054831" y="452063"/>
                        </a:cubicBezTo>
                        <a:cubicBezTo>
                          <a:pt x="1500142" y="403832"/>
                          <a:pt x="574003" y="536518"/>
                          <a:pt x="0" y="452063"/>
                        </a:cubicBezTo>
                        <a:cubicBezTo>
                          <a:pt x="-32372" y="390332"/>
                          <a:pt x="-16106" y="170516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219432" y="118645"/>
                          <a:pt x="1238416" y="116012"/>
                          <a:pt x="2054831" y="0"/>
                        </a:cubicBezTo>
                        <a:cubicBezTo>
                          <a:pt x="2070738" y="93916"/>
                          <a:pt x="2045133" y="285008"/>
                          <a:pt x="2054831" y="452063"/>
                        </a:cubicBezTo>
                        <a:cubicBezTo>
                          <a:pt x="1695104" y="586663"/>
                          <a:pt x="651937" y="294867"/>
                          <a:pt x="0" y="452063"/>
                        </a:cubicBezTo>
                        <a:cubicBezTo>
                          <a:pt x="-10518" y="303058"/>
                          <a:pt x="-36225" y="1826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C3CE3E-7497-81C6-131C-74E4E428F1E4}"/>
              </a:ext>
            </a:extLst>
          </p:cNvPr>
          <p:cNvSpPr txBox="1"/>
          <p:nvPr/>
        </p:nvSpPr>
        <p:spPr>
          <a:xfrm>
            <a:off x="6344194" y="4763063"/>
            <a:ext cx="1571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랜덤한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  <a:endParaRPr kumimoji="1" lang="ko-KR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88ED5AD3-1052-84ED-0608-61B13DFCF5EC}"/>
              </a:ext>
            </a:extLst>
          </p:cNvPr>
          <p:cNvCxnSpPr>
            <a:stCxn id="18" idx="3"/>
            <a:endCxn id="20" idx="3"/>
          </p:cNvCxnSpPr>
          <p:nvPr/>
        </p:nvCxnSpPr>
        <p:spPr>
          <a:xfrm flipV="1">
            <a:off x="7080069" y="4947729"/>
            <a:ext cx="835504" cy="314783"/>
          </a:xfrm>
          <a:prstGeom prst="bentConnector3">
            <a:avLst>
              <a:gd name="adj1" fmla="val 127361"/>
            </a:avLst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82FD71-ECD9-CC76-58AC-9C762C35FB2E}"/>
              </a:ext>
            </a:extLst>
          </p:cNvPr>
          <p:cNvSpPr txBox="1"/>
          <p:nvPr/>
        </p:nvSpPr>
        <p:spPr>
          <a:xfrm>
            <a:off x="4063621" y="6094534"/>
            <a:ext cx="2523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복호화 및 데이터 읽기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2696730-E1DF-AE06-A7E3-4E628932D92A}"/>
              </a:ext>
            </a:extLst>
          </p:cNvPr>
          <p:cNvGrpSpPr/>
          <p:nvPr/>
        </p:nvGrpSpPr>
        <p:grpSpPr>
          <a:xfrm>
            <a:off x="9602412" y="2971862"/>
            <a:ext cx="2054834" cy="2668019"/>
            <a:chOff x="9106132" y="2649769"/>
            <a:chExt cx="2054834" cy="266801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7AD3F43-2CB8-21C9-5D7F-D0BA41729BD4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1D9DDFC-FDEE-2E29-0678-CE7FD97A469C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68E06A-88B0-7DF5-8B9A-4ED5CF782266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4971AD2-7165-4723-8465-EF4854418B3D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5CC9B53-FAC6-EDE1-484D-CA1CEEA03FB2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D543354-7FCC-A2ED-153D-FA2C31C1FDE8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3ADA707-F8DD-6BA3-8BFF-D53A74DF8FB6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555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읽기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SELECT @key </a:t>
            </a:r>
            <a:r>
              <a:rPr kumimoji="1" lang="ko-KR" altLang="en-US" sz="2000" dirty="0"/>
              <a:t>와 같이 테이블에 저장된 </a:t>
            </a:r>
            <a:r>
              <a:rPr kumimoji="1" lang="en-US" altLang="ko-KR" sz="2000" dirty="0"/>
              <a:t>Key, iv, ciphertext </a:t>
            </a:r>
            <a:r>
              <a:rPr kumimoji="1" lang="ko-KR" altLang="en-US" sz="2000" dirty="0"/>
              <a:t>값을 세션 변수에 일시적으로 저장하여 복호화에 사용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테이블에서 데이터를 읽어 오는 과정도 시간에 포함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endParaRPr kumimoji="1" lang="en-US" altLang="ko-KR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AD8A85-1FEC-EF69-676C-FB9DB248D002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89445D-B0EF-0340-9029-1AD9A786E1B4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A163A6-695B-4122-F4DF-A4532A2623ED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3A3FEF-6716-983F-3F1B-95E75DC9A5EE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FE9380-A3E1-6902-BCF4-76DF8268DB2F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C01E178-8678-BD80-B2DC-751C31AA7166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8AFFC8B-A690-6CD4-E732-EE408D214E6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9DD427F-FBC3-1C35-9FFE-E2166194D4B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AF2FD0C-6E04-E613-129D-DE1467F2D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947057" y="1624744"/>
            <a:ext cx="7772400" cy="52332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77D9DE-1D48-B596-DFA3-55F29A67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4067781"/>
            <a:ext cx="7772400" cy="20448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651BF1-1001-D6A7-3A28-5ECE1B547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4" t="40445" r="51400" b="54896"/>
          <a:stretch/>
        </p:blipFill>
        <p:spPr>
          <a:xfrm>
            <a:off x="2011681" y="3753394"/>
            <a:ext cx="2708366" cy="24384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197DC24-2E6A-362A-3752-D9311C084FC2}"/>
              </a:ext>
            </a:extLst>
          </p:cNvPr>
          <p:cNvSpPr/>
          <p:nvPr/>
        </p:nvSpPr>
        <p:spPr>
          <a:xfrm>
            <a:off x="4358152" y="3667186"/>
            <a:ext cx="391885" cy="391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99A428-C2BB-091F-B51F-4B70967FB2C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750037" y="3874405"/>
            <a:ext cx="41187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804089-C563-27D4-A974-D842E10F6CDF}"/>
              </a:ext>
            </a:extLst>
          </p:cNvPr>
          <p:cNvSpPr txBox="1"/>
          <p:nvPr/>
        </p:nvSpPr>
        <p:spPr>
          <a:xfrm>
            <a:off x="5161907" y="3689739"/>
            <a:ext cx="377308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값에 해당되는 </a:t>
            </a:r>
            <a:r>
              <a:rPr kumimoji="1" lang="en-US" altLang="ko-KR" dirty="0"/>
              <a:t>Index </a:t>
            </a:r>
            <a:r>
              <a:rPr kumimoji="1" lang="ko-KR" altLang="en-US" dirty="0"/>
              <a:t>값을 불러옴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F53B8-7984-34AF-EB67-B6D7977B3324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246542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7EFFD4B-F2DE-83D9-D3F3-89F28C7FC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산업사회 이후 데이터의 양과 사용이 크게 증가</a:t>
            </a:r>
            <a:endParaRPr kumimoji="1" lang="en-US" altLang="ko-KR" sz="2400" dirty="0"/>
          </a:p>
          <a:p>
            <a:r>
              <a:rPr kumimoji="1" lang="ko-KR" altLang="en-US" sz="2400" dirty="0"/>
              <a:t>데이터를 </a:t>
            </a:r>
            <a:r>
              <a:rPr kumimoji="1" lang="ko-KR" altLang="en-US" sz="2400" u="sng" dirty="0">
                <a:solidFill>
                  <a:srgbClr val="0070C0"/>
                </a:solidFill>
              </a:rPr>
              <a:t>잘 주고 받는 것</a:t>
            </a:r>
            <a:r>
              <a:rPr kumimoji="1" lang="ko-KR" altLang="en-US" sz="2400" dirty="0"/>
              <a:t>도 중요하지만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데이터를 </a:t>
            </a:r>
            <a:r>
              <a:rPr kumimoji="1" lang="ko-KR" altLang="en-US" sz="2400" u="sng" dirty="0">
                <a:solidFill>
                  <a:srgbClr val="0070C0"/>
                </a:solidFill>
              </a:rPr>
              <a:t>잘 저장하는 것</a:t>
            </a:r>
            <a:r>
              <a:rPr kumimoji="1" lang="ko-KR" altLang="en-US" sz="2400" dirty="0"/>
              <a:t>도 중요</a:t>
            </a:r>
            <a:endParaRPr kumimoji="1"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 연구 목표</a:t>
            </a:r>
            <a:endParaRPr kumimoji="1" lang="ko-Kore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6E1720-CC56-DDD4-5C75-F1E20D14B326}"/>
              </a:ext>
            </a:extLst>
          </p:cNvPr>
          <p:cNvSpPr/>
          <p:nvPr/>
        </p:nvSpPr>
        <p:spPr>
          <a:xfrm>
            <a:off x="960628" y="3711500"/>
            <a:ext cx="1380554" cy="13805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농업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A8F0CD7-12B2-5DA6-5A5F-1499BF8B400B}"/>
              </a:ext>
            </a:extLst>
          </p:cNvPr>
          <p:cNvSpPr/>
          <p:nvPr/>
        </p:nvSpPr>
        <p:spPr>
          <a:xfrm>
            <a:off x="3788473" y="3703052"/>
            <a:ext cx="1380554" cy="13805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산업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A62CB3D-64F4-8449-34A9-7ED9E387B7D4}"/>
              </a:ext>
            </a:extLst>
          </p:cNvPr>
          <p:cNvSpPr/>
          <p:nvPr/>
        </p:nvSpPr>
        <p:spPr>
          <a:xfrm>
            <a:off x="6603563" y="3711500"/>
            <a:ext cx="1380554" cy="13805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정보화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9704252-A735-8F4B-A8B1-92F4AF70EF6C}"/>
              </a:ext>
            </a:extLst>
          </p:cNvPr>
          <p:cNvSpPr/>
          <p:nvPr/>
        </p:nvSpPr>
        <p:spPr>
          <a:xfrm>
            <a:off x="9417368" y="3681412"/>
            <a:ext cx="1380554" cy="13805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</a:rPr>
              <a:t>4</a:t>
            </a:r>
            <a:r>
              <a:rPr kumimoji="1" lang="ko-KR" altLang="en-US" sz="1600" dirty="0" err="1">
                <a:solidFill>
                  <a:schemeClr val="tx1"/>
                </a:solidFill>
              </a:rPr>
              <a:t>차산업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1449DE-F154-3734-0A1B-4DC014F099F2}"/>
              </a:ext>
            </a:extLst>
          </p:cNvPr>
          <p:cNvSpPr/>
          <p:nvPr/>
        </p:nvSpPr>
        <p:spPr>
          <a:xfrm>
            <a:off x="142780" y="2624185"/>
            <a:ext cx="3016250" cy="110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~18</a:t>
            </a:r>
            <a:r>
              <a:rPr kumimoji="1" lang="ko-KR" altLang="en-US" sz="1200" dirty="0">
                <a:solidFill>
                  <a:schemeClr val="tx1"/>
                </a:solidFill>
              </a:rPr>
              <a:t>세기 후반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ko-KR" altLang="en-US" sz="1200" dirty="0">
                <a:solidFill>
                  <a:schemeClr val="tx1"/>
                </a:solidFill>
              </a:rPr>
              <a:t>농업이 주요 산업이며</a:t>
            </a:r>
            <a:r>
              <a:rPr kumimoji="1" lang="en-US" altLang="ko-KR" sz="1200" dirty="0">
                <a:solidFill>
                  <a:schemeClr val="tx1"/>
                </a:solidFill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</a:rPr>
              <a:t> 인구 증가와 함께 정착 생활이 시작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A87ECB-B99D-64DE-BDC5-450057490A3D}"/>
              </a:ext>
            </a:extLst>
          </p:cNvPr>
          <p:cNvSpPr/>
          <p:nvPr/>
        </p:nvSpPr>
        <p:spPr>
          <a:xfrm>
            <a:off x="2899886" y="5171925"/>
            <a:ext cx="3157728" cy="103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18</a:t>
            </a:r>
            <a:r>
              <a:rPr kumimoji="1" lang="ko-KR" altLang="en-US" sz="1200" dirty="0">
                <a:solidFill>
                  <a:schemeClr val="tx1"/>
                </a:solidFill>
              </a:rPr>
              <a:t>세기 </a:t>
            </a:r>
            <a:r>
              <a:rPr kumimoji="1" lang="en-US" altLang="ko-KR" sz="1200" dirty="0">
                <a:solidFill>
                  <a:schemeClr val="tx1"/>
                </a:solidFill>
              </a:rPr>
              <a:t>~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20</a:t>
            </a:r>
            <a:r>
              <a:rPr kumimoji="1" lang="ko-KR" altLang="en-US" sz="1200" dirty="0">
                <a:solidFill>
                  <a:schemeClr val="tx1"/>
                </a:solidFill>
              </a:rPr>
              <a:t>세기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기계의 발명과 산업혁명으로 인해 제조업이 발달</a:t>
            </a:r>
            <a:r>
              <a:rPr kumimoji="1" lang="en-US" altLang="ko-KR" sz="1200" dirty="0">
                <a:solidFill>
                  <a:schemeClr val="tx1"/>
                </a:solidFill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</a:rPr>
              <a:t> 도시화가 진행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1EC191-50DB-4CC7-D959-7FA920A4147A}"/>
              </a:ext>
            </a:extLst>
          </p:cNvPr>
          <p:cNvSpPr/>
          <p:nvPr/>
        </p:nvSpPr>
        <p:spPr>
          <a:xfrm>
            <a:off x="5714333" y="2621645"/>
            <a:ext cx="3157728" cy="1106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20</a:t>
            </a:r>
            <a:r>
              <a:rPr kumimoji="1" lang="ko-KR" altLang="en-US" sz="1200" dirty="0">
                <a:solidFill>
                  <a:schemeClr val="tx1"/>
                </a:solidFill>
              </a:rPr>
              <a:t>세기 </a:t>
            </a:r>
            <a:r>
              <a:rPr kumimoji="1" lang="en-US" altLang="ko-KR" sz="1200" dirty="0">
                <a:solidFill>
                  <a:schemeClr val="tx1"/>
                </a:solidFill>
              </a:rPr>
              <a:t>~</a:t>
            </a:r>
            <a:r>
              <a:rPr kumimoji="1" lang="ko-KR" altLang="en-US" sz="1200" dirty="0">
                <a:solidFill>
                  <a:schemeClr val="tx1"/>
                </a:solidFill>
              </a:rPr>
              <a:t> 현재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인터넷과 디지털 기술의 발전으로 인해 정보의 생산과 유통이 중요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C94118-579C-82C4-6972-63C2F3670B97}"/>
              </a:ext>
            </a:extLst>
          </p:cNvPr>
          <p:cNvSpPr/>
          <p:nvPr/>
        </p:nvSpPr>
        <p:spPr>
          <a:xfrm>
            <a:off x="8528781" y="5173980"/>
            <a:ext cx="3157728" cy="103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앞으로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인공지능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빅데이터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사물인터넷</a:t>
            </a:r>
            <a:r>
              <a:rPr kumimoji="1" lang="ko-KR" altLang="en-US" sz="1200" dirty="0">
                <a:solidFill>
                  <a:schemeClr val="tx1"/>
                </a:solidFill>
              </a:rPr>
              <a:t> 등의 기술이 발전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D197999D-201B-D487-2CF1-47B499B882DB}"/>
              </a:ext>
            </a:extLst>
          </p:cNvPr>
          <p:cNvSpPr/>
          <p:nvPr/>
        </p:nvSpPr>
        <p:spPr>
          <a:xfrm>
            <a:off x="2603246" y="4236353"/>
            <a:ext cx="923163" cy="31394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BC85B087-D687-7A42-FF15-8F1227E8303A}"/>
              </a:ext>
            </a:extLst>
          </p:cNvPr>
          <p:cNvSpPr/>
          <p:nvPr/>
        </p:nvSpPr>
        <p:spPr>
          <a:xfrm>
            <a:off x="5425356" y="4236354"/>
            <a:ext cx="923163" cy="31394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EFD3EE25-478E-A10A-10C0-7EA613554B4A}"/>
              </a:ext>
            </a:extLst>
          </p:cNvPr>
          <p:cNvSpPr/>
          <p:nvPr/>
        </p:nvSpPr>
        <p:spPr>
          <a:xfrm>
            <a:off x="8239161" y="4236355"/>
            <a:ext cx="923163" cy="31394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476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읽기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endParaRPr kumimoji="1" lang="en-US" altLang="ko-KR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AD8A85-1FEC-EF69-676C-FB9DB248D002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89445D-B0EF-0340-9029-1AD9A786E1B4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A163A6-695B-4122-F4DF-A4532A2623ED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3A3FEF-6716-983F-3F1B-95E75DC9A5EE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FE9380-A3E1-6902-BCF4-76DF8268DB2F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C01E178-8678-BD80-B2DC-751C31AA7166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8AFFC8B-A690-6CD4-E732-EE408D214E6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9DD427F-FBC3-1C35-9FFE-E2166194D4B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AF2FD0C-6E04-E613-129D-DE1467F2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624744"/>
            <a:ext cx="7772400" cy="52332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AC3E53-512E-7589-9641-07D3F04BB93A}"/>
              </a:ext>
            </a:extLst>
          </p:cNvPr>
          <p:cNvSpPr/>
          <p:nvPr/>
        </p:nvSpPr>
        <p:spPr>
          <a:xfrm>
            <a:off x="2037806" y="3535680"/>
            <a:ext cx="2673531" cy="653143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5E2B55-0CB4-2848-EABF-BDF882A3F68F}"/>
              </a:ext>
            </a:extLst>
          </p:cNvPr>
          <p:cNvSpPr/>
          <p:nvPr/>
        </p:nvSpPr>
        <p:spPr>
          <a:xfrm>
            <a:off x="2037805" y="4219847"/>
            <a:ext cx="6287589" cy="1101090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566038-A212-385D-C49D-A9DB01782782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226143" y="3814020"/>
            <a:ext cx="0" cy="401719"/>
          </a:xfrm>
          <a:prstGeom prst="straightConnector1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C90BD3-D979-8D56-E91C-B4098D2DD31C}"/>
              </a:ext>
            </a:extLst>
          </p:cNvPr>
          <p:cNvSpPr txBox="1"/>
          <p:nvPr/>
        </p:nvSpPr>
        <p:spPr>
          <a:xfrm>
            <a:off x="5857018" y="3167689"/>
            <a:ext cx="273825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세션 변수에 저장된 값을</a:t>
            </a:r>
            <a:endParaRPr kumimoji="1"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kumimoji="1" lang="ko-KR" alt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복호화하는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시간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0326C7-5900-93E2-0A9E-2A7F53A33016}"/>
              </a:ext>
            </a:extLst>
          </p:cNvPr>
          <p:cNvSpPr txBox="1"/>
          <p:nvPr/>
        </p:nvSpPr>
        <p:spPr>
          <a:xfrm>
            <a:off x="4115073" y="2323151"/>
            <a:ext cx="296908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테이블에서 값을 불러와서</a:t>
            </a:r>
            <a:endParaRPr kumimoji="1"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세션 변수에 저장하는 시간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A9130B7F-0A69-57C5-66B3-A8418CCF130B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 flipV="1">
            <a:off x="4711337" y="2969482"/>
            <a:ext cx="888278" cy="892770"/>
          </a:xfrm>
          <a:prstGeom prst="bentConnector2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EE4E04-BDF2-1B86-B69B-D95D7B35A1BF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395235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데이터 읽기 테스트 </a:t>
            </a:r>
            <a:r>
              <a:rPr kumimoji="1" lang="en-US" altLang="ko-KR" sz="2400" dirty="0"/>
              <a:t>– MySQL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endParaRPr kumimoji="1"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251522-21B5-89BD-15A3-6B6695D8A137}"/>
              </a:ext>
            </a:extLst>
          </p:cNvPr>
          <p:cNvGrpSpPr/>
          <p:nvPr/>
        </p:nvGrpSpPr>
        <p:grpSpPr>
          <a:xfrm>
            <a:off x="9596357" y="2765971"/>
            <a:ext cx="2054834" cy="2668019"/>
            <a:chOff x="9106132" y="2649769"/>
            <a:chExt cx="2054834" cy="26680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51AB79-1F6A-CE40-64DE-282A208EC178}"/>
                </a:ext>
              </a:extLst>
            </p:cNvPr>
            <p:cNvSpPr/>
            <p:nvPr/>
          </p:nvSpPr>
          <p:spPr>
            <a:xfrm>
              <a:off x="9106135" y="2649769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509194" y="-49533"/>
                            <a:pt x="1119768" y="-14809"/>
                            <a:pt x="2054831" y="0"/>
                          </a:cubicBezTo>
                          <a:cubicBezTo>
                            <a:pt x="2035426" y="70244"/>
                            <a:pt x="2052480" y="274115"/>
                            <a:pt x="2054831" y="452063"/>
                          </a:cubicBezTo>
                          <a:cubicBezTo>
                            <a:pt x="1500142" y="403832"/>
                            <a:pt x="574003" y="536518"/>
                            <a:pt x="0" y="452063"/>
                          </a:cubicBezTo>
                          <a:cubicBezTo>
                            <a:pt x="-32372" y="390332"/>
                            <a:pt x="-16106" y="170516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219432" y="118645"/>
                            <a:pt x="1238416" y="116012"/>
                            <a:pt x="2054831" y="0"/>
                          </a:cubicBezTo>
                          <a:cubicBezTo>
                            <a:pt x="2070738" y="93916"/>
                            <a:pt x="2045133" y="285008"/>
                            <a:pt x="2054831" y="452063"/>
                          </a:cubicBezTo>
                          <a:cubicBezTo>
                            <a:pt x="1695104" y="586663"/>
                            <a:pt x="651937" y="294867"/>
                            <a:pt x="0" y="452063"/>
                          </a:cubicBezTo>
                          <a:cubicBezTo>
                            <a:pt x="-10518" y="303058"/>
                            <a:pt x="-36225" y="18260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MySQL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273DB1-DB01-EB24-AB9A-760FF071E820}"/>
                </a:ext>
              </a:extLst>
            </p:cNvPr>
            <p:cNvSpPr/>
            <p:nvPr/>
          </p:nvSpPr>
          <p:spPr>
            <a:xfrm>
              <a:off x="9106134" y="3374653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99666" y="5753"/>
                            <a:pt x="1361331" y="-51483"/>
                            <a:pt x="2054831" y="0"/>
                          </a:cubicBezTo>
                          <a:cubicBezTo>
                            <a:pt x="2021571" y="202889"/>
                            <a:pt x="2055422" y="286116"/>
                            <a:pt x="2054831" y="452063"/>
                          </a:cubicBezTo>
                          <a:cubicBezTo>
                            <a:pt x="1688347" y="433105"/>
                            <a:pt x="910318" y="391422"/>
                            <a:pt x="0" y="452063"/>
                          </a:cubicBezTo>
                          <a:cubicBezTo>
                            <a:pt x="27485" y="301418"/>
                            <a:pt x="23194" y="167811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825492" y="-133594"/>
                            <a:pt x="1081008" y="63808"/>
                            <a:pt x="2054831" y="0"/>
                          </a:cubicBezTo>
                          <a:cubicBezTo>
                            <a:pt x="2023845" y="154160"/>
                            <a:pt x="2049985" y="323145"/>
                            <a:pt x="2054831" y="452063"/>
                          </a:cubicBezTo>
                          <a:cubicBezTo>
                            <a:pt x="1215388" y="393169"/>
                            <a:pt x="382494" y="466296"/>
                            <a:pt x="0" y="452063"/>
                          </a:cubicBezTo>
                          <a:cubicBezTo>
                            <a:pt x="36247" y="387326"/>
                            <a:pt x="18688" y="1601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테이블 생성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878C06-B467-6CE7-C232-537EBA5E443C}"/>
                </a:ext>
              </a:extLst>
            </p:cNvPr>
            <p:cNvSpPr/>
            <p:nvPr/>
          </p:nvSpPr>
          <p:spPr>
            <a:xfrm>
              <a:off x="9106133" y="4099537"/>
              <a:ext cx="2054831" cy="452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294716" y="153390"/>
                            <a:pt x="1475397" y="-70471"/>
                            <a:pt x="2054831" y="0"/>
                          </a:cubicBezTo>
                          <a:cubicBezTo>
                            <a:pt x="2085144" y="151985"/>
                            <a:pt x="2018480" y="388806"/>
                            <a:pt x="2054831" y="452063"/>
                          </a:cubicBezTo>
                          <a:cubicBezTo>
                            <a:pt x="1253540" y="319953"/>
                            <a:pt x="468330" y="436645"/>
                            <a:pt x="0" y="452063"/>
                          </a:cubicBezTo>
                          <a:cubicBezTo>
                            <a:pt x="27239" y="258755"/>
                            <a:pt x="-21652" y="86620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699288" y="-25984"/>
                            <a:pt x="1430612" y="-65890"/>
                            <a:pt x="2054831" y="0"/>
                          </a:cubicBezTo>
                          <a:cubicBezTo>
                            <a:pt x="2055950" y="155715"/>
                            <a:pt x="2088019" y="351852"/>
                            <a:pt x="2054831" y="452063"/>
                          </a:cubicBezTo>
                          <a:cubicBezTo>
                            <a:pt x="1352921" y="459450"/>
                            <a:pt x="741181" y="586199"/>
                            <a:pt x="0" y="452063"/>
                          </a:cubicBezTo>
                          <a:cubicBezTo>
                            <a:pt x="20490" y="378910"/>
                            <a:pt x="-9094" y="1084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벤치마크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CE0F72-AC4F-D757-06DB-0FD6EFE2C877}"/>
                </a:ext>
              </a:extLst>
            </p:cNvPr>
            <p:cNvSpPr/>
            <p:nvPr/>
          </p:nvSpPr>
          <p:spPr>
            <a:xfrm>
              <a:off x="9106132" y="4865725"/>
              <a:ext cx="2054831" cy="452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42799197">
                    <a:custGeom>
                      <a:avLst/>
                      <a:gdLst>
                        <a:gd name="connsiteX0" fmla="*/ 0 w 2054831"/>
                        <a:gd name="connsiteY0" fmla="*/ 0 h 452063"/>
                        <a:gd name="connsiteX1" fmla="*/ 2054831 w 2054831"/>
                        <a:gd name="connsiteY1" fmla="*/ 0 h 452063"/>
                        <a:gd name="connsiteX2" fmla="*/ 2054831 w 2054831"/>
                        <a:gd name="connsiteY2" fmla="*/ 452063 h 452063"/>
                        <a:gd name="connsiteX3" fmla="*/ 0 w 2054831"/>
                        <a:gd name="connsiteY3" fmla="*/ 452063 h 452063"/>
                        <a:gd name="connsiteX4" fmla="*/ 0 w 2054831"/>
                        <a:gd name="connsiteY4" fmla="*/ 0 h 452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4831" h="452063" fill="none" extrusionOk="0">
                          <a:moveTo>
                            <a:pt x="0" y="0"/>
                          </a:moveTo>
                          <a:cubicBezTo>
                            <a:pt x="464433" y="17355"/>
                            <a:pt x="1652894" y="75692"/>
                            <a:pt x="2054831" y="0"/>
                          </a:cubicBezTo>
                          <a:cubicBezTo>
                            <a:pt x="2022037" y="195037"/>
                            <a:pt x="2070110" y="330515"/>
                            <a:pt x="2054831" y="452063"/>
                          </a:cubicBezTo>
                          <a:cubicBezTo>
                            <a:pt x="1475961" y="600559"/>
                            <a:pt x="516727" y="439840"/>
                            <a:pt x="0" y="452063"/>
                          </a:cubicBezTo>
                          <a:cubicBezTo>
                            <a:pt x="122" y="304305"/>
                            <a:pt x="-25571" y="187815"/>
                            <a:pt x="0" y="0"/>
                          </a:cubicBezTo>
                          <a:close/>
                        </a:path>
                        <a:path w="2054831" h="452063" stroke="0" extrusionOk="0">
                          <a:moveTo>
                            <a:pt x="0" y="0"/>
                          </a:moveTo>
                          <a:cubicBezTo>
                            <a:pt x="1009483" y="133900"/>
                            <a:pt x="1746645" y="-68614"/>
                            <a:pt x="2054831" y="0"/>
                          </a:cubicBezTo>
                          <a:cubicBezTo>
                            <a:pt x="2089537" y="156363"/>
                            <a:pt x="2060663" y="257890"/>
                            <a:pt x="2054831" y="452063"/>
                          </a:cubicBezTo>
                          <a:cubicBezTo>
                            <a:pt x="1088357" y="559940"/>
                            <a:pt x="456594" y="588287"/>
                            <a:pt x="0" y="452063"/>
                          </a:cubicBezTo>
                          <a:cubicBezTo>
                            <a:pt x="-4284" y="313965"/>
                            <a:pt x="-26749" y="710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EB31C7C-1677-EED4-0CDB-CC4090BAEA4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10133550" y="3101832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CE8DBFE-7EF5-53EB-E08B-74DA30AD77CE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0133549" y="3826716"/>
              <a:ext cx="1" cy="2728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881FE72-784E-6932-BC4E-912026441DF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10133548" y="4551600"/>
              <a:ext cx="1" cy="314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5AD19A0-DA97-C342-AD58-0FF2AF16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40" y="1509715"/>
            <a:ext cx="6524894" cy="5412048"/>
          </a:xfrm>
          <a:prstGeom prst="rect">
            <a:avLst/>
          </a:prstGeom>
        </p:spPr>
      </p:pic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374472D5-BB01-B954-F9B2-C45C1FEF0424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758746" y="2748432"/>
            <a:ext cx="840869" cy="1291336"/>
          </a:xfrm>
          <a:prstGeom prst="bentConnector2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D0098F4-BE90-1768-95D8-CF288CCEBE81}"/>
              </a:ext>
            </a:extLst>
          </p:cNvPr>
          <p:cNvSpPr/>
          <p:nvPr/>
        </p:nvSpPr>
        <p:spPr>
          <a:xfrm>
            <a:off x="4366861" y="2552489"/>
            <a:ext cx="391885" cy="391885"/>
          </a:xfrm>
          <a:prstGeom prst="ellipse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BC935A-C3D7-932C-8AE9-332CA884D783}"/>
              </a:ext>
            </a:extLst>
          </p:cNvPr>
          <p:cNvSpPr/>
          <p:nvPr/>
        </p:nvSpPr>
        <p:spPr>
          <a:xfrm>
            <a:off x="4378446" y="4014660"/>
            <a:ext cx="2466492" cy="296084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ADBD6-D414-8F39-D8D2-138DF1F8613A}"/>
              </a:ext>
            </a:extLst>
          </p:cNvPr>
          <p:cNvSpPr txBox="1"/>
          <p:nvPr/>
        </p:nvSpPr>
        <p:spPr>
          <a:xfrm>
            <a:off x="5611692" y="2782669"/>
            <a:ext cx="209539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 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값의 차이만 존재</a:t>
            </a:r>
            <a:endParaRPr kumimoji="1"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랜덤한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  <a:r>
              <a:rPr kumimoji="1"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의 값을 불러옴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E5DE8-DE95-6169-5D00-1EC3907DE87C}"/>
              </a:ext>
            </a:extLst>
          </p:cNvPr>
          <p:cNvSpPr txBox="1"/>
          <p:nvPr/>
        </p:nvSpPr>
        <p:spPr>
          <a:xfrm>
            <a:off x="10137123" y="404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삭제예정</a:t>
            </a:r>
          </a:p>
        </p:txBody>
      </p:sp>
    </p:spTree>
    <p:extLst>
      <p:ext uri="{BB962C8B-B14F-4D97-AF65-F5344CB8AC3E}">
        <p14:creationId xmlns:p14="http://schemas.microsoft.com/office/powerpoint/2010/main" val="104391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데이터 쓰기 테스트 </a:t>
            </a:r>
            <a:r>
              <a:rPr kumimoji="1" lang="en-US" altLang="ko-KR" sz="2400" dirty="0"/>
              <a:t>– Python </a:t>
            </a:r>
            <a:r>
              <a:rPr kumimoji="1" lang="en-US" altLang="ko-KR" sz="2400" dirty="0" err="1"/>
              <a:t>Pycryptodome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라이브러리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MySQL </a:t>
            </a:r>
            <a:r>
              <a:rPr kumimoji="1" lang="ko-KR" altLang="en-US" sz="2000" dirty="0"/>
              <a:t>암호화 함수가 아닌 </a:t>
            </a:r>
            <a:r>
              <a:rPr kumimoji="1" lang="en-US" altLang="ko-KR" sz="2000" dirty="0"/>
              <a:t>Python </a:t>
            </a:r>
            <a:r>
              <a:rPr kumimoji="1" lang="ko-KR" altLang="en-US" sz="2000" dirty="0"/>
              <a:t>암호화 함수를 사용하기 때문에 데이터베이스에 입력하기 전에 암호화 진행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DC02A-1FEB-CCC3-7E1F-926C6692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7" y="3330330"/>
            <a:ext cx="4343006" cy="18505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E33773-9A5D-0D9A-599D-D761D8D7A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26" y="2364375"/>
            <a:ext cx="7772400" cy="37825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B9716D-CB10-5337-583F-10E8EC4E2C8A}"/>
              </a:ext>
            </a:extLst>
          </p:cNvPr>
          <p:cNvSpPr/>
          <p:nvPr/>
        </p:nvSpPr>
        <p:spPr>
          <a:xfrm>
            <a:off x="759038" y="4191610"/>
            <a:ext cx="3534984" cy="58521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8BDA5-652C-9D37-7176-48C39D572F14}"/>
              </a:ext>
            </a:extLst>
          </p:cNvPr>
          <p:cNvSpPr/>
          <p:nvPr/>
        </p:nvSpPr>
        <p:spPr>
          <a:xfrm>
            <a:off x="5223576" y="3672232"/>
            <a:ext cx="6653426" cy="2136038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B13209-5EA5-1781-54EB-722EF1B68F7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4294022" y="4484218"/>
            <a:ext cx="929554" cy="2560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FBADC5-4E2B-875C-B754-24216C4C5F71}"/>
              </a:ext>
            </a:extLst>
          </p:cNvPr>
          <p:cNvSpPr txBox="1"/>
          <p:nvPr/>
        </p:nvSpPr>
        <p:spPr>
          <a:xfrm>
            <a:off x="7807743" y="3723498"/>
            <a:ext cx="198483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키 확장</a:t>
            </a:r>
            <a:r>
              <a:rPr kumimoji="1" lang="en-US" altLang="ko-KR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및 암호화 초기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FFF57-4AF4-E2E7-9A77-9EABDA957ECD}"/>
              </a:ext>
            </a:extLst>
          </p:cNvPr>
          <p:cNvSpPr txBox="1"/>
          <p:nvPr/>
        </p:nvSpPr>
        <p:spPr>
          <a:xfrm>
            <a:off x="10869660" y="3930000"/>
            <a:ext cx="93968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입력값</a:t>
            </a:r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패딩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6C3693-9ED4-F37F-BB9B-76CEAFDCEFA8}"/>
              </a:ext>
            </a:extLst>
          </p:cNvPr>
          <p:cNvSpPr txBox="1"/>
          <p:nvPr/>
        </p:nvSpPr>
        <p:spPr>
          <a:xfrm>
            <a:off x="8089090" y="4288751"/>
            <a:ext cx="60786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암호화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FC105A-C768-E340-BC82-878B33C3C40D}"/>
              </a:ext>
            </a:extLst>
          </p:cNvPr>
          <p:cNvSpPr txBox="1"/>
          <p:nvPr/>
        </p:nvSpPr>
        <p:spPr>
          <a:xfrm>
            <a:off x="8678371" y="5180921"/>
            <a:ext cx="155363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데이터베이스에 입력</a:t>
            </a:r>
          </a:p>
        </p:txBody>
      </p:sp>
    </p:spTree>
    <p:extLst>
      <p:ext uri="{BB962C8B-B14F-4D97-AF65-F5344CB8AC3E}">
        <p14:creationId xmlns:p14="http://schemas.microsoft.com/office/powerpoint/2010/main" val="139567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데이터 읽기 테스트 </a:t>
            </a:r>
            <a:r>
              <a:rPr kumimoji="1" lang="en-US" altLang="ko-KR" sz="2400" dirty="0"/>
              <a:t>– Python </a:t>
            </a:r>
            <a:r>
              <a:rPr kumimoji="1" lang="en-US" altLang="ko-KR" sz="2400" dirty="0" err="1"/>
              <a:t>Pycryptodome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라이브러리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암호화 함수 사용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키를 사용자가 가지고 있다고 가정하여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데이터베이스에서 키와 </a:t>
            </a:r>
            <a:r>
              <a:rPr kumimoji="1" lang="en-US" altLang="ko-KR" sz="2000" dirty="0"/>
              <a:t>IV </a:t>
            </a:r>
            <a:r>
              <a:rPr kumimoji="1" lang="ko-KR" altLang="en-US" sz="2000" dirty="0"/>
              <a:t>값을 읽어서 사용하지 않음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406609-FB28-52F6-4527-1C77C24C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46" y="2393523"/>
            <a:ext cx="5323479" cy="39993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276EA-7D81-BCB2-E762-06C9DF71C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2" y="3080347"/>
            <a:ext cx="4690369" cy="26257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A34079-244A-B204-00CB-75F4152F7E0D}"/>
              </a:ext>
            </a:extLst>
          </p:cNvPr>
          <p:cNvSpPr/>
          <p:nvPr/>
        </p:nvSpPr>
        <p:spPr>
          <a:xfrm>
            <a:off x="1266890" y="3963059"/>
            <a:ext cx="1607984" cy="175839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4EF67-5340-008D-1688-A9B3501B2604}"/>
              </a:ext>
            </a:extLst>
          </p:cNvPr>
          <p:cNvSpPr/>
          <p:nvPr/>
        </p:nvSpPr>
        <p:spPr>
          <a:xfrm>
            <a:off x="6354875" y="3351530"/>
            <a:ext cx="4449675" cy="768280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1A34A9-87FC-972B-E360-63C72D9EA0F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874874" y="3735670"/>
            <a:ext cx="3480001" cy="315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7F3D62-8CB9-5984-B294-712CA078F451}"/>
              </a:ext>
            </a:extLst>
          </p:cNvPr>
          <p:cNvSpPr/>
          <p:nvPr/>
        </p:nvSpPr>
        <p:spPr>
          <a:xfrm>
            <a:off x="1266890" y="4916360"/>
            <a:ext cx="3839120" cy="386449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233BAA-6DC1-E049-D331-753005A60023}"/>
              </a:ext>
            </a:extLst>
          </p:cNvPr>
          <p:cNvSpPr/>
          <p:nvPr/>
        </p:nvSpPr>
        <p:spPr>
          <a:xfrm>
            <a:off x="6354875" y="5570562"/>
            <a:ext cx="4363459" cy="558794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742799197">
                  <a:custGeom>
                    <a:avLst/>
                    <a:gdLst>
                      <a:gd name="connsiteX0" fmla="*/ 0 w 2054831"/>
                      <a:gd name="connsiteY0" fmla="*/ 0 h 452063"/>
                      <a:gd name="connsiteX1" fmla="*/ 2054831 w 2054831"/>
                      <a:gd name="connsiteY1" fmla="*/ 0 h 452063"/>
                      <a:gd name="connsiteX2" fmla="*/ 2054831 w 2054831"/>
                      <a:gd name="connsiteY2" fmla="*/ 452063 h 452063"/>
                      <a:gd name="connsiteX3" fmla="*/ 0 w 2054831"/>
                      <a:gd name="connsiteY3" fmla="*/ 452063 h 452063"/>
                      <a:gd name="connsiteX4" fmla="*/ 0 w 2054831"/>
                      <a:gd name="connsiteY4" fmla="*/ 0 h 452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4831" h="452063" fill="none" extrusionOk="0">
                        <a:moveTo>
                          <a:pt x="0" y="0"/>
                        </a:moveTo>
                        <a:cubicBezTo>
                          <a:pt x="464433" y="17355"/>
                          <a:pt x="1652894" y="75692"/>
                          <a:pt x="2054831" y="0"/>
                        </a:cubicBezTo>
                        <a:cubicBezTo>
                          <a:pt x="2022037" y="195037"/>
                          <a:pt x="2070110" y="330515"/>
                          <a:pt x="2054831" y="452063"/>
                        </a:cubicBezTo>
                        <a:cubicBezTo>
                          <a:pt x="1475961" y="600559"/>
                          <a:pt x="516727" y="439840"/>
                          <a:pt x="0" y="452063"/>
                        </a:cubicBezTo>
                        <a:cubicBezTo>
                          <a:pt x="122" y="304305"/>
                          <a:pt x="-25571" y="187815"/>
                          <a:pt x="0" y="0"/>
                        </a:cubicBezTo>
                        <a:close/>
                      </a:path>
                      <a:path w="2054831" h="452063" stroke="0" extrusionOk="0">
                        <a:moveTo>
                          <a:pt x="0" y="0"/>
                        </a:moveTo>
                        <a:cubicBezTo>
                          <a:pt x="1009483" y="133900"/>
                          <a:pt x="1746645" y="-68614"/>
                          <a:pt x="2054831" y="0"/>
                        </a:cubicBezTo>
                        <a:cubicBezTo>
                          <a:pt x="2089537" y="156363"/>
                          <a:pt x="2060663" y="257890"/>
                          <a:pt x="2054831" y="452063"/>
                        </a:cubicBezTo>
                        <a:cubicBezTo>
                          <a:pt x="1088357" y="559940"/>
                          <a:pt x="456594" y="588287"/>
                          <a:pt x="0" y="452063"/>
                        </a:cubicBezTo>
                        <a:cubicBezTo>
                          <a:pt x="-4284" y="313965"/>
                          <a:pt x="-26749" y="71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49ACB4-4FAB-BEAA-4283-169A65DCC63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106010" y="5109585"/>
            <a:ext cx="1248865" cy="740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9C8050-3C27-90B2-0CE6-19279596372C}"/>
              </a:ext>
            </a:extLst>
          </p:cNvPr>
          <p:cNvSpPr txBox="1"/>
          <p:nvPr/>
        </p:nvSpPr>
        <p:spPr>
          <a:xfrm>
            <a:off x="8530772" y="3549653"/>
            <a:ext cx="228716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데이터베이스에서 암호문 불러와</a:t>
            </a:r>
            <a:endParaRPr kumimoji="1" lang="en-US" altLang="ko-KR" sz="11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변수에 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26E426-C0E9-8D00-4D18-C478CAE1D248}"/>
              </a:ext>
            </a:extLst>
          </p:cNvPr>
          <p:cNvSpPr txBox="1"/>
          <p:nvPr/>
        </p:nvSpPr>
        <p:spPr>
          <a:xfrm>
            <a:off x="8657541" y="5695088"/>
            <a:ext cx="228716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복호화 및 </a:t>
            </a:r>
            <a:r>
              <a:rPr kumimoji="1" lang="ko-KR" altLang="en-US" sz="11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패딩된</a:t>
            </a:r>
            <a:r>
              <a:rPr kumimoji="1"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값 제거</a:t>
            </a:r>
          </a:p>
        </p:txBody>
      </p:sp>
    </p:spTree>
    <p:extLst>
      <p:ext uri="{BB962C8B-B14F-4D97-AF65-F5344CB8AC3E}">
        <p14:creationId xmlns:p14="http://schemas.microsoft.com/office/powerpoint/2010/main" val="3833610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C18052-9F59-7433-543C-5DC2227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252" y="4442495"/>
            <a:ext cx="718312" cy="718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AB6247-B607-CC22-3CD2-22A61075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04" y="4442495"/>
            <a:ext cx="718312" cy="718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1CBB67-09AC-BFB0-E2EB-5DBCB247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12" y="4059901"/>
            <a:ext cx="1478878" cy="14788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9374A9-79DF-CDAB-7C69-B940D17DB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04" y="4442495"/>
            <a:ext cx="718312" cy="718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E86DB4-66F8-60E2-C9E3-7465E03C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387" y="4442496"/>
            <a:ext cx="718311" cy="718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838027-298E-F8EA-0EB5-AAA915CC7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143" y="4442495"/>
            <a:ext cx="718312" cy="7183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FD7EBD-580D-9861-31BB-1AC1C540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334" y="4442495"/>
            <a:ext cx="718312" cy="7183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A250A6-16C5-6AAA-378D-05C29441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334" y="4442495"/>
            <a:ext cx="718312" cy="7183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3261A4-D4E5-2C63-D1F8-F60692789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75" y="4442495"/>
            <a:ext cx="718312" cy="7183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97FA7A-6F3F-03BB-1AB0-74D92750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293" y="4442495"/>
            <a:ext cx="718312" cy="7183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C6CA3E-382B-6A47-ACD7-7F44C822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9" y="2168831"/>
            <a:ext cx="1478878" cy="14788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CE239F-9C71-38FA-FA1E-3230EA878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701" y="2620516"/>
            <a:ext cx="562458" cy="56245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AA93BF-524F-AB93-D20C-EAB4D706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990" y="2545907"/>
            <a:ext cx="718312" cy="71831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C9C513-CC54-E808-B430-903381BEE13E}"/>
              </a:ext>
            </a:extLst>
          </p:cNvPr>
          <p:cNvGrpSpPr/>
          <p:nvPr/>
        </p:nvGrpSpPr>
        <p:grpSpPr>
          <a:xfrm>
            <a:off x="4865404" y="2272861"/>
            <a:ext cx="718312" cy="1257768"/>
            <a:chOff x="3606582" y="2530388"/>
            <a:chExt cx="718312" cy="12577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9F2BFD-C76F-DB54-3640-7B4DF7A8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6582" y="3069844"/>
              <a:ext cx="718312" cy="71831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2C1D4A8-1A67-DFC8-4F12-0354771C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3192" y="2530388"/>
              <a:ext cx="599910" cy="599910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6DC3358D-5612-D29C-DE6C-ECAFB7B93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363" y="2549114"/>
            <a:ext cx="718312" cy="71831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DE3AA1-1407-425F-50D9-C0174A2E5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62813" y="3604311"/>
            <a:ext cx="718312" cy="7183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4741283-A237-C160-5580-DA00B191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535" y="2620516"/>
            <a:ext cx="599910" cy="59991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CB5F3F8-8409-A323-EB9D-7622E7AF0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75" y="2542589"/>
            <a:ext cx="718312" cy="71831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D2245C7-B5DA-06F6-E3DB-A18530DD9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98334" y="3541568"/>
            <a:ext cx="718312" cy="7183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44D6EFA-27C8-D20E-9A97-F29E135ED4F8}"/>
              </a:ext>
            </a:extLst>
          </p:cNvPr>
          <p:cNvSpPr txBox="1"/>
          <p:nvPr/>
        </p:nvSpPr>
        <p:spPr>
          <a:xfrm>
            <a:off x="10292462" y="1280169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AES-128-CBC</a:t>
            </a:r>
          </a:p>
          <a:p>
            <a:r>
              <a:rPr kumimoji="1" lang="en-US" altLang="ko-KR" dirty="0">
                <a:solidFill>
                  <a:srgbClr val="002060"/>
                </a:solidFill>
              </a:rPr>
              <a:t>AES-256-CBC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1B022CD-667D-FE68-40CE-6BB67288121D}"/>
              </a:ext>
            </a:extLst>
          </p:cNvPr>
          <p:cNvCxnSpPr>
            <a:cxnSpLocks/>
          </p:cNvCxnSpPr>
          <p:nvPr/>
        </p:nvCxnSpPr>
        <p:spPr>
          <a:xfrm>
            <a:off x="3278701" y="1926500"/>
            <a:ext cx="194326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C3034EB-00F6-6E56-E3C4-28FC6FD0B34B}"/>
              </a:ext>
            </a:extLst>
          </p:cNvPr>
          <p:cNvSpPr txBox="1"/>
          <p:nvPr/>
        </p:nvSpPr>
        <p:spPr>
          <a:xfrm>
            <a:off x="3851343" y="1603334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14.38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5B6B74-1A57-D2AD-05FB-71515517723C}"/>
              </a:ext>
            </a:extLst>
          </p:cNvPr>
          <p:cNvSpPr txBox="1"/>
          <p:nvPr/>
        </p:nvSpPr>
        <p:spPr>
          <a:xfrm>
            <a:off x="3646644" y="137992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랜덤 값 생성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4D97919-45E8-C6F4-D101-DC629E9F7579}"/>
              </a:ext>
            </a:extLst>
          </p:cNvPr>
          <p:cNvCxnSpPr>
            <a:cxnSpLocks/>
          </p:cNvCxnSpPr>
          <p:nvPr/>
        </p:nvCxnSpPr>
        <p:spPr>
          <a:xfrm flipV="1">
            <a:off x="5221969" y="1919915"/>
            <a:ext cx="2199882" cy="658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1F71534-54A7-9757-66E0-B24680731D5D}"/>
              </a:ext>
            </a:extLst>
          </p:cNvPr>
          <p:cNvSpPr txBox="1"/>
          <p:nvPr/>
        </p:nvSpPr>
        <p:spPr>
          <a:xfrm>
            <a:off x="5956265" y="162445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4.5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4EAEEB-45DF-BEFF-2093-293C3E2E090E}"/>
              </a:ext>
            </a:extLst>
          </p:cNvPr>
          <p:cNvSpPr txBox="1"/>
          <p:nvPr/>
        </p:nvSpPr>
        <p:spPr>
          <a:xfrm>
            <a:off x="5481776" y="138273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키 테이블에 저장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EDEEEF-7F1E-9F71-E17C-2FF9FE53D3E7}"/>
              </a:ext>
            </a:extLst>
          </p:cNvPr>
          <p:cNvCxnSpPr>
            <a:cxnSpLocks/>
          </p:cNvCxnSpPr>
          <p:nvPr/>
        </p:nvCxnSpPr>
        <p:spPr>
          <a:xfrm>
            <a:off x="4903836" y="5907520"/>
            <a:ext cx="25180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90AA954-E43D-DEDB-6518-756B49AF5BE8}"/>
              </a:ext>
            </a:extLst>
          </p:cNvPr>
          <p:cNvSpPr txBox="1"/>
          <p:nvPr/>
        </p:nvSpPr>
        <p:spPr>
          <a:xfrm>
            <a:off x="5168820" y="6211265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암호화 및 데이터 입력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7EDBBE-7637-AF55-3305-8394FF8A2F20}"/>
              </a:ext>
            </a:extLst>
          </p:cNvPr>
          <p:cNvSpPr txBox="1"/>
          <p:nvPr/>
        </p:nvSpPr>
        <p:spPr>
          <a:xfrm>
            <a:off x="5846892" y="561158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5.4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4DF0485-1B60-8BA8-5985-0234F3D73EE3}"/>
              </a:ext>
            </a:extLst>
          </p:cNvPr>
          <p:cNvCxnSpPr>
            <a:cxnSpLocks/>
          </p:cNvCxnSpPr>
          <p:nvPr/>
        </p:nvCxnSpPr>
        <p:spPr>
          <a:xfrm>
            <a:off x="7421851" y="5907520"/>
            <a:ext cx="223563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96C9B4D-7A7B-3C36-F06F-40B6A8041CE2}"/>
              </a:ext>
            </a:extLst>
          </p:cNvPr>
          <p:cNvSpPr txBox="1"/>
          <p:nvPr/>
        </p:nvSpPr>
        <p:spPr>
          <a:xfrm>
            <a:off x="7576904" y="6216259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데이터 불러오는 시간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4885BF-7348-B830-4068-DA75DF70FDB3}"/>
              </a:ext>
            </a:extLst>
          </p:cNvPr>
          <p:cNvSpPr txBox="1"/>
          <p:nvPr/>
        </p:nvSpPr>
        <p:spPr>
          <a:xfrm>
            <a:off x="8117119" y="561158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27.26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1E1BC3-27D9-8DFD-45BF-C0117445518B}"/>
              </a:ext>
            </a:extLst>
          </p:cNvPr>
          <p:cNvCxnSpPr>
            <a:cxnSpLocks/>
          </p:cNvCxnSpPr>
          <p:nvPr/>
        </p:nvCxnSpPr>
        <p:spPr>
          <a:xfrm>
            <a:off x="9657490" y="5907520"/>
            <a:ext cx="21730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013BE07-D64F-0CD0-C142-BF1C72811357}"/>
              </a:ext>
            </a:extLst>
          </p:cNvPr>
          <p:cNvSpPr txBox="1"/>
          <p:nvPr/>
        </p:nvSpPr>
        <p:spPr>
          <a:xfrm>
            <a:off x="10050568" y="619301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복호화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및 읽기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FFE08A-C13C-8D3E-3C67-AB8C65DC6685}"/>
              </a:ext>
            </a:extLst>
          </p:cNvPr>
          <p:cNvSpPr txBox="1"/>
          <p:nvPr/>
        </p:nvSpPr>
        <p:spPr>
          <a:xfrm>
            <a:off x="10035004" y="5611589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14.59 / 13.87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70B863-D78D-2D53-6922-C68AAFA0DDC2}"/>
              </a:ext>
            </a:extLst>
          </p:cNvPr>
          <p:cNvSpPr txBox="1"/>
          <p:nvPr/>
        </p:nvSpPr>
        <p:spPr>
          <a:xfrm>
            <a:off x="3851343" y="1898534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14.40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18CAE9-A77C-2762-0B9C-DAF76570EFB2}"/>
              </a:ext>
            </a:extLst>
          </p:cNvPr>
          <p:cNvSpPr txBox="1"/>
          <p:nvPr/>
        </p:nvSpPr>
        <p:spPr>
          <a:xfrm>
            <a:off x="5956265" y="19196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4.58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5037A5-7AEA-019C-8F9B-6C9D3CB1292B}"/>
              </a:ext>
            </a:extLst>
          </p:cNvPr>
          <p:cNvSpPr txBox="1"/>
          <p:nvPr/>
        </p:nvSpPr>
        <p:spPr>
          <a:xfrm>
            <a:off x="5797199" y="591788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5.49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8BFB65-D309-45C1-FCED-5E35A1028DCA}"/>
              </a:ext>
            </a:extLst>
          </p:cNvPr>
          <p:cNvSpPr txBox="1"/>
          <p:nvPr/>
        </p:nvSpPr>
        <p:spPr>
          <a:xfrm>
            <a:off x="8117119" y="591325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27.20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6775B0-4A00-0B14-AF0D-5F1E08E29578}"/>
              </a:ext>
            </a:extLst>
          </p:cNvPr>
          <p:cNvSpPr txBox="1"/>
          <p:nvPr/>
        </p:nvSpPr>
        <p:spPr>
          <a:xfrm>
            <a:off x="10040950" y="5913253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14.55 / 13.84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8EA6D8A-4771-0ED5-6710-8A578B7D1818}"/>
              </a:ext>
            </a:extLst>
          </p:cNvPr>
          <p:cNvSpPr txBox="1"/>
          <p:nvPr/>
        </p:nvSpPr>
        <p:spPr>
          <a:xfrm>
            <a:off x="411920" y="1098332"/>
            <a:ext cx="259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MySQL </a:t>
            </a:r>
            <a:r>
              <a:rPr kumimoji="1" lang="ko-KR" altLang="en-US" sz="2000" b="1" dirty="0"/>
              <a:t>암호화 함수 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성능 측정 결과</a:t>
            </a:r>
          </a:p>
        </p:txBody>
      </p:sp>
      <p:graphicFrame>
        <p:nvGraphicFramePr>
          <p:cNvPr id="96" name="차트 95">
            <a:extLst>
              <a:ext uri="{FF2B5EF4-FFF2-40B4-BE49-F238E27FC236}">
                <a16:creationId xmlns:a16="http://schemas.microsoft.com/office/drawing/2014/main" id="{D517542E-6C6A-3301-7CA4-FC161FF523DE}"/>
              </a:ext>
            </a:extLst>
          </p:cNvPr>
          <p:cNvGraphicFramePr>
            <a:graphicFrameLocks/>
          </p:cNvGraphicFramePr>
          <p:nvPr/>
        </p:nvGraphicFramePr>
        <p:xfrm>
          <a:off x="23493" y="4568804"/>
          <a:ext cx="4635809" cy="2210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066581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C18052-9F59-7433-543C-5DC2227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252" y="4442495"/>
            <a:ext cx="718312" cy="718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AB6247-B607-CC22-3CD2-22A61075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04" y="4442495"/>
            <a:ext cx="718312" cy="718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1CBB67-09AC-BFB0-E2EB-5DBCB247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12" y="4059901"/>
            <a:ext cx="1478878" cy="14788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9374A9-79DF-CDAB-7C69-B940D17DB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04" y="4442495"/>
            <a:ext cx="718312" cy="718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E86DB4-66F8-60E2-C9E3-7465E03C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387" y="4442496"/>
            <a:ext cx="718311" cy="718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838027-298E-F8EA-0EB5-AAA915CC7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143" y="4442495"/>
            <a:ext cx="718312" cy="7183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FD7EBD-580D-9861-31BB-1AC1C540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334" y="4442495"/>
            <a:ext cx="718312" cy="7183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A250A6-16C5-6AAA-378D-05C29441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334" y="4442495"/>
            <a:ext cx="718312" cy="7183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3261A4-D4E5-2C63-D1F8-F60692789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75" y="4442495"/>
            <a:ext cx="718312" cy="7183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97FA7A-6F3F-03BB-1AB0-74D92750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293" y="4442495"/>
            <a:ext cx="718312" cy="7183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C6CA3E-382B-6A47-ACD7-7F44C822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9" y="2168831"/>
            <a:ext cx="1478878" cy="14788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CE239F-9C71-38FA-FA1E-3230EA878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701" y="2620516"/>
            <a:ext cx="562458" cy="56245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AA93BF-524F-AB93-D20C-EAB4D706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990" y="2545907"/>
            <a:ext cx="718312" cy="71831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C9C513-CC54-E808-B430-903381BEE13E}"/>
              </a:ext>
            </a:extLst>
          </p:cNvPr>
          <p:cNvGrpSpPr/>
          <p:nvPr/>
        </p:nvGrpSpPr>
        <p:grpSpPr>
          <a:xfrm>
            <a:off x="4865404" y="2272861"/>
            <a:ext cx="718312" cy="1257768"/>
            <a:chOff x="3606582" y="2530388"/>
            <a:chExt cx="718312" cy="12577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9F2BFD-C76F-DB54-3640-7B4DF7A8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6582" y="3069844"/>
              <a:ext cx="718312" cy="71831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2C1D4A8-1A67-DFC8-4F12-0354771C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3192" y="2530388"/>
              <a:ext cx="599910" cy="599910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6DC3358D-5612-D29C-DE6C-ECAFB7B93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363" y="2549114"/>
            <a:ext cx="718312" cy="71831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DE3AA1-1407-425F-50D9-C0174A2E5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62813" y="3604311"/>
            <a:ext cx="718312" cy="7183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4741283-A237-C160-5580-DA00B191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535" y="2620516"/>
            <a:ext cx="599910" cy="59991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CB5F3F8-8409-A323-EB9D-7622E7AF0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75" y="2542589"/>
            <a:ext cx="718312" cy="71831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D2245C7-B5DA-06F6-E3DB-A18530DD9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98334" y="3541568"/>
            <a:ext cx="718312" cy="7183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44D6EFA-27C8-D20E-9A97-F29E135ED4F8}"/>
              </a:ext>
            </a:extLst>
          </p:cNvPr>
          <p:cNvSpPr txBox="1"/>
          <p:nvPr/>
        </p:nvSpPr>
        <p:spPr>
          <a:xfrm>
            <a:off x="10292462" y="1280169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AES-128-CBC</a:t>
            </a:r>
          </a:p>
          <a:p>
            <a:r>
              <a:rPr kumimoji="1" lang="en-US" altLang="ko-KR" dirty="0">
                <a:solidFill>
                  <a:srgbClr val="002060"/>
                </a:solidFill>
              </a:rPr>
              <a:t>AES-256-CBC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1B022CD-667D-FE68-40CE-6BB67288121D}"/>
              </a:ext>
            </a:extLst>
          </p:cNvPr>
          <p:cNvCxnSpPr>
            <a:cxnSpLocks/>
          </p:cNvCxnSpPr>
          <p:nvPr/>
        </p:nvCxnSpPr>
        <p:spPr>
          <a:xfrm>
            <a:off x="3278701" y="1926500"/>
            <a:ext cx="194326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C3034EB-00F6-6E56-E3C4-28FC6FD0B34B}"/>
              </a:ext>
            </a:extLst>
          </p:cNvPr>
          <p:cNvSpPr txBox="1"/>
          <p:nvPr/>
        </p:nvSpPr>
        <p:spPr>
          <a:xfrm>
            <a:off x="3851343" y="160333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0.42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5B6B74-1A57-D2AD-05FB-71515517723C}"/>
              </a:ext>
            </a:extLst>
          </p:cNvPr>
          <p:cNvSpPr txBox="1"/>
          <p:nvPr/>
        </p:nvSpPr>
        <p:spPr>
          <a:xfrm>
            <a:off x="3646644" y="137992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랜덤 값 생성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4D97919-45E8-C6F4-D101-DC629E9F7579}"/>
              </a:ext>
            </a:extLst>
          </p:cNvPr>
          <p:cNvCxnSpPr>
            <a:cxnSpLocks/>
          </p:cNvCxnSpPr>
          <p:nvPr/>
        </p:nvCxnSpPr>
        <p:spPr>
          <a:xfrm flipV="1">
            <a:off x="5221969" y="1919915"/>
            <a:ext cx="2199882" cy="658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1F71534-54A7-9757-66E0-B24680731D5D}"/>
              </a:ext>
            </a:extLst>
          </p:cNvPr>
          <p:cNvSpPr txBox="1"/>
          <p:nvPr/>
        </p:nvSpPr>
        <p:spPr>
          <a:xfrm>
            <a:off x="5956265" y="162445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4.6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4EAEEB-45DF-BEFF-2093-293C3E2E090E}"/>
              </a:ext>
            </a:extLst>
          </p:cNvPr>
          <p:cNvSpPr txBox="1"/>
          <p:nvPr/>
        </p:nvSpPr>
        <p:spPr>
          <a:xfrm>
            <a:off x="5481776" y="138273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키 테이블에 저장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EDEEEF-7F1E-9F71-E17C-2FF9FE53D3E7}"/>
              </a:ext>
            </a:extLst>
          </p:cNvPr>
          <p:cNvCxnSpPr>
            <a:cxnSpLocks/>
          </p:cNvCxnSpPr>
          <p:nvPr/>
        </p:nvCxnSpPr>
        <p:spPr>
          <a:xfrm>
            <a:off x="4903836" y="5907520"/>
            <a:ext cx="25180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90AA954-E43D-DEDB-6518-756B49AF5BE8}"/>
              </a:ext>
            </a:extLst>
          </p:cNvPr>
          <p:cNvSpPr txBox="1"/>
          <p:nvPr/>
        </p:nvSpPr>
        <p:spPr>
          <a:xfrm>
            <a:off x="5168820" y="6211265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암호화 및 데이터 입력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7EDBBE-7637-AF55-3305-8394FF8A2F20}"/>
              </a:ext>
            </a:extLst>
          </p:cNvPr>
          <p:cNvSpPr txBox="1"/>
          <p:nvPr/>
        </p:nvSpPr>
        <p:spPr>
          <a:xfrm>
            <a:off x="5846892" y="5611589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5.91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4DF0485-1B60-8BA8-5985-0234F3D73EE3}"/>
              </a:ext>
            </a:extLst>
          </p:cNvPr>
          <p:cNvCxnSpPr>
            <a:cxnSpLocks/>
          </p:cNvCxnSpPr>
          <p:nvPr/>
        </p:nvCxnSpPr>
        <p:spPr>
          <a:xfrm>
            <a:off x="7421851" y="5907520"/>
            <a:ext cx="223563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96C9B4D-7A7B-3C36-F06F-40B6A8041CE2}"/>
              </a:ext>
            </a:extLst>
          </p:cNvPr>
          <p:cNvSpPr txBox="1"/>
          <p:nvPr/>
        </p:nvSpPr>
        <p:spPr>
          <a:xfrm>
            <a:off x="7576904" y="6216259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데이터 불러오는 시간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4885BF-7348-B830-4068-DA75DF70FDB3}"/>
              </a:ext>
            </a:extLst>
          </p:cNvPr>
          <p:cNvSpPr txBox="1"/>
          <p:nvPr/>
        </p:nvSpPr>
        <p:spPr>
          <a:xfrm>
            <a:off x="7994529" y="5611589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7.25 / 7.3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1E1BC3-27D9-8DFD-45BF-C0117445518B}"/>
              </a:ext>
            </a:extLst>
          </p:cNvPr>
          <p:cNvCxnSpPr>
            <a:cxnSpLocks/>
          </p:cNvCxnSpPr>
          <p:nvPr/>
        </p:nvCxnSpPr>
        <p:spPr>
          <a:xfrm>
            <a:off x="9657490" y="5907520"/>
            <a:ext cx="21730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013BE07-D64F-0CD0-C142-BF1C72811357}"/>
              </a:ext>
            </a:extLst>
          </p:cNvPr>
          <p:cNvSpPr txBox="1"/>
          <p:nvPr/>
        </p:nvSpPr>
        <p:spPr>
          <a:xfrm>
            <a:off x="10050568" y="619301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복호화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및 읽기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FFE08A-C13C-8D3E-3C67-AB8C65DC6685}"/>
              </a:ext>
            </a:extLst>
          </p:cNvPr>
          <p:cNvSpPr txBox="1"/>
          <p:nvPr/>
        </p:nvSpPr>
        <p:spPr>
          <a:xfrm>
            <a:off x="10152583" y="5611589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1.29 / 1.29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70B863-D78D-2D53-6922-C68AAFA0DDC2}"/>
              </a:ext>
            </a:extLst>
          </p:cNvPr>
          <p:cNvSpPr txBox="1"/>
          <p:nvPr/>
        </p:nvSpPr>
        <p:spPr>
          <a:xfrm>
            <a:off x="3851343" y="189853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0.43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18CAE9-A77C-2762-0B9C-DAF76570EFB2}"/>
              </a:ext>
            </a:extLst>
          </p:cNvPr>
          <p:cNvSpPr txBox="1"/>
          <p:nvPr/>
        </p:nvSpPr>
        <p:spPr>
          <a:xfrm>
            <a:off x="5956265" y="19196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4.68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5037A5-7AEA-019C-8F9B-6C9D3CB1292B}"/>
              </a:ext>
            </a:extLst>
          </p:cNvPr>
          <p:cNvSpPr txBox="1"/>
          <p:nvPr/>
        </p:nvSpPr>
        <p:spPr>
          <a:xfrm>
            <a:off x="5831645" y="591788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6.02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8BFB65-D309-45C1-FCED-5E35A1028DCA}"/>
              </a:ext>
            </a:extLst>
          </p:cNvPr>
          <p:cNvSpPr txBox="1"/>
          <p:nvPr/>
        </p:nvSpPr>
        <p:spPr>
          <a:xfrm>
            <a:off x="7969988" y="5913253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7.21 / 7.29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6775B0-4A00-0B14-AF0D-5F1E08E29578}"/>
              </a:ext>
            </a:extLst>
          </p:cNvPr>
          <p:cNvSpPr txBox="1"/>
          <p:nvPr/>
        </p:nvSpPr>
        <p:spPr>
          <a:xfrm>
            <a:off x="10152583" y="5913253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1.28 / 1.28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8EA6D8A-4771-0ED5-6710-8A578B7D1818}"/>
              </a:ext>
            </a:extLst>
          </p:cNvPr>
          <p:cNvSpPr txBox="1"/>
          <p:nvPr/>
        </p:nvSpPr>
        <p:spPr>
          <a:xfrm>
            <a:off x="410863" y="1098332"/>
            <a:ext cx="2599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Python </a:t>
            </a:r>
            <a:r>
              <a:rPr kumimoji="1" lang="ko-KR" altLang="en-US" sz="2000" b="1" dirty="0"/>
              <a:t>암호화 함수 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성능 측정 결과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517542E-6C6A-3301-7CA4-FC161FF523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890653"/>
              </p:ext>
            </p:extLst>
          </p:nvPr>
        </p:nvGraphicFramePr>
        <p:xfrm>
          <a:off x="86602" y="4388683"/>
          <a:ext cx="4832060" cy="2303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92908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C18052-9F59-7433-543C-5DC2227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252" y="4442495"/>
            <a:ext cx="718312" cy="718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AB6247-B607-CC22-3CD2-22A61075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04" y="4442495"/>
            <a:ext cx="718312" cy="718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1CBB67-09AC-BFB0-E2EB-5DBCB247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12" y="4059901"/>
            <a:ext cx="1478878" cy="14788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9374A9-79DF-CDAB-7C69-B940D17DB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04" y="4442495"/>
            <a:ext cx="718312" cy="718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E86DB4-66F8-60E2-C9E3-7465E03C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387" y="4442496"/>
            <a:ext cx="718311" cy="718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838027-298E-F8EA-0EB5-AAA915CC7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143" y="4442495"/>
            <a:ext cx="718312" cy="7183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FD7EBD-580D-9861-31BB-1AC1C540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334" y="4442495"/>
            <a:ext cx="718312" cy="7183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A250A6-16C5-6AAA-378D-05C29441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334" y="4442495"/>
            <a:ext cx="718312" cy="7183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3261A4-D4E5-2C63-D1F8-F60692789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75" y="4442495"/>
            <a:ext cx="718312" cy="7183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97FA7A-6F3F-03BB-1AB0-74D92750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293" y="4442495"/>
            <a:ext cx="718312" cy="7183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C6CA3E-382B-6A47-ACD7-7F44C822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9" y="2168831"/>
            <a:ext cx="1478878" cy="14788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CE239F-9C71-38FA-FA1E-3230EA878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701" y="2620516"/>
            <a:ext cx="562458" cy="56245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AA93BF-524F-AB93-D20C-EAB4D706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990" y="2545907"/>
            <a:ext cx="718312" cy="71831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C9C513-CC54-E808-B430-903381BEE13E}"/>
              </a:ext>
            </a:extLst>
          </p:cNvPr>
          <p:cNvGrpSpPr/>
          <p:nvPr/>
        </p:nvGrpSpPr>
        <p:grpSpPr>
          <a:xfrm>
            <a:off x="4865404" y="2272861"/>
            <a:ext cx="718312" cy="1257768"/>
            <a:chOff x="3606582" y="2530388"/>
            <a:chExt cx="718312" cy="12577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9F2BFD-C76F-DB54-3640-7B4DF7A8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6582" y="3069844"/>
              <a:ext cx="718312" cy="71831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2C1D4A8-1A67-DFC8-4F12-0354771C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3192" y="2530388"/>
              <a:ext cx="599910" cy="599910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6DC3358D-5612-D29C-DE6C-ECAFB7B93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363" y="2549114"/>
            <a:ext cx="718312" cy="71831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DE3AA1-1407-425F-50D9-C0174A2E5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62813" y="3604311"/>
            <a:ext cx="718312" cy="7183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4741283-A237-C160-5580-DA00B191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535" y="2620516"/>
            <a:ext cx="599910" cy="59991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CB5F3F8-8409-A323-EB9D-7622E7AF0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75" y="2542589"/>
            <a:ext cx="718312" cy="71831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D2245C7-B5DA-06F6-E3DB-A18530DD9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98334" y="3541568"/>
            <a:ext cx="718312" cy="7183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44D6EFA-27C8-D20E-9A97-F29E135ED4F8}"/>
              </a:ext>
            </a:extLst>
          </p:cNvPr>
          <p:cNvSpPr txBox="1"/>
          <p:nvPr/>
        </p:nvSpPr>
        <p:spPr>
          <a:xfrm>
            <a:off x="9725200" y="1097526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MySQL AES-256-CBC</a:t>
            </a:r>
          </a:p>
          <a:p>
            <a:r>
              <a:rPr kumimoji="1" lang="en-US" altLang="ko-KR" dirty="0">
                <a:solidFill>
                  <a:srgbClr val="002060"/>
                </a:solidFill>
              </a:rPr>
              <a:t>Python AES-256-CBC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1B022CD-667D-FE68-40CE-6BB67288121D}"/>
              </a:ext>
            </a:extLst>
          </p:cNvPr>
          <p:cNvCxnSpPr>
            <a:cxnSpLocks/>
          </p:cNvCxnSpPr>
          <p:nvPr/>
        </p:nvCxnSpPr>
        <p:spPr>
          <a:xfrm>
            <a:off x="3278701" y="1926500"/>
            <a:ext cx="194326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45B6B74-1A57-D2AD-05FB-71515517723C}"/>
              </a:ext>
            </a:extLst>
          </p:cNvPr>
          <p:cNvSpPr txBox="1"/>
          <p:nvPr/>
        </p:nvSpPr>
        <p:spPr>
          <a:xfrm>
            <a:off x="3646644" y="137992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랜덤 값 생성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4D97919-45E8-C6F4-D101-DC629E9F7579}"/>
              </a:ext>
            </a:extLst>
          </p:cNvPr>
          <p:cNvCxnSpPr>
            <a:cxnSpLocks/>
          </p:cNvCxnSpPr>
          <p:nvPr/>
        </p:nvCxnSpPr>
        <p:spPr>
          <a:xfrm flipV="1">
            <a:off x="5221969" y="1919915"/>
            <a:ext cx="2199882" cy="658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4EAEEB-45DF-BEFF-2093-293C3E2E090E}"/>
              </a:ext>
            </a:extLst>
          </p:cNvPr>
          <p:cNvSpPr txBox="1"/>
          <p:nvPr/>
        </p:nvSpPr>
        <p:spPr>
          <a:xfrm>
            <a:off x="5481776" y="138273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키 테이블에 저장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EDEEEF-7F1E-9F71-E17C-2FF9FE53D3E7}"/>
              </a:ext>
            </a:extLst>
          </p:cNvPr>
          <p:cNvCxnSpPr>
            <a:cxnSpLocks/>
          </p:cNvCxnSpPr>
          <p:nvPr/>
        </p:nvCxnSpPr>
        <p:spPr>
          <a:xfrm>
            <a:off x="4903836" y="5907520"/>
            <a:ext cx="25180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90AA954-E43D-DEDB-6518-756B49AF5BE8}"/>
              </a:ext>
            </a:extLst>
          </p:cNvPr>
          <p:cNvSpPr txBox="1"/>
          <p:nvPr/>
        </p:nvSpPr>
        <p:spPr>
          <a:xfrm>
            <a:off x="5168820" y="6211265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암호화 및 데이터 입력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4DF0485-1B60-8BA8-5985-0234F3D73EE3}"/>
              </a:ext>
            </a:extLst>
          </p:cNvPr>
          <p:cNvCxnSpPr>
            <a:cxnSpLocks/>
          </p:cNvCxnSpPr>
          <p:nvPr/>
        </p:nvCxnSpPr>
        <p:spPr>
          <a:xfrm>
            <a:off x="7421851" y="5907520"/>
            <a:ext cx="223563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96C9B4D-7A7B-3C36-F06F-40B6A8041CE2}"/>
              </a:ext>
            </a:extLst>
          </p:cNvPr>
          <p:cNvSpPr txBox="1"/>
          <p:nvPr/>
        </p:nvSpPr>
        <p:spPr>
          <a:xfrm>
            <a:off x="7576904" y="6216259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데이터 불러오는 시간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D1E1BC3-27D9-8DFD-45BF-C0117445518B}"/>
              </a:ext>
            </a:extLst>
          </p:cNvPr>
          <p:cNvCxnSpPr>
            <a:cxnSpLocks/>
          </p:cNvCxnSpPr>
          <p:nvPr/>
        </p:nvCxnSpPr>
        <p:spPr>
          <a:xfrm>
            <a:off x="9657490" y="5907520"/>
            <a:ext cx="21730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013BE07-D64F-0CD0-C142-BF1C72811357}"/>
              </a:ext>
            </a:extLst>
          </p:cNvPr>
          <p:cNvSpPr txBox="1"/>
          <p:nvPr/>
        </p:nvSpPr>
        <p:spPr>
          <a:xfrm>
            <a:off x="10050568" y="619301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복호화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및 읽기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70B863-D78D-2D53-6922-C68AAFA0DDC2}"/>
              </a:ext>
            </a:extLst>
          </p:cNvPr>
          <p:cNvSpPr txBox="1"/>
          <p:nvPr/>
        </p:nvSpPr>
        <p:spPr>
          <a:xfrm>
            <a:off x="3851343" y="189853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0.43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18CAE9-A77C-2762-0B9C-DAF76570EFB2}"/>
              </a:ext>
            </a:extLst>
          </p:cNvPr>
          <p:cNvSpPr txBox="1"/>
          <p:nvPr/>
        </p:nvSpPr>
        <p:spPr>
          <a:xfrm>
            <a:off x="5956265" y="19196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4.68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5037A5-7AEA-019C-8F9B-6C9D3CB1292B}"/>
              </a:ext>
            </a:extLst>
          </p:cNvPr>
          <p:cNvSpPr txBox="1"/>
          <p:nvPr/>
        </p:nvSpPr>
        <p:spPr>
          <a:xfrm>
            <a:off x="5831645" y="591788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6.02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8BFB65-D309-45C1-FCED-5E35A1028DCA}"/>
              </a:ext>
            </a:extLst>
          </p:cNvPr>
          <p:cNvSpPr txBox="1"/>
          <p:nvPr/>
        </p:nvSpPr>
        <p:spPr>
          <a:xfrm>
            <a:off x="7969988" y="5913253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7.21 / 7.29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6775B0-4A00-0B14-AF0D-5F1E08E29578}"/>
              </a:ext>
            </a:extLst>
          </p:cNvPr>
          <p:cNvSpPr txBox="1"/>
          <p:nvPr/>
        </p:nvSpPr>
        <p:spPr>
          <a:xfrm>
            <a:off x="10152583" y="5913253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1.28 / 1.28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8EA6D8A-4771-0ED5-6710-8A578B7D1818}"/>
              </a:ext>
            </a:extLst>
          </p:cNvPr>
          <p:cNvSpPr txBox="1"/>
          <p:nvPr/>
        </p:nvSpPr>
        <p:spPr>
          <a:xfrm>
            <a:off x="455747" y="1098332"/>
            <a:ext cx="2509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MySQL </a:t>
            </a:r>
            <a:r>
              <a:rPr kumimoji="1" lang="ko-KR" altLang="en-US" sz="2000" b="1" dirty="0"/>
              <a:t>암호화 함수</a:t>
            </a:r>
            <a:endParaRPr kumimoji="1" lang="en-US" altLang="ko-KR" sz="2000" b="1" dirty="0"/>
          </a:p>
          <a:p>
            <a:pPr algn="ctr"/>
            <a:r>
              <a:rPr kumimoji="1" lang="en-US" altLang="ko-KR" sz="2000" b="1" dirty="0"/>
              <a:t>Python </a:t>
            </a:r>
            <a:r>
              <a:rPr kumimoji="1" lang="ko-KR" altLang="en-US" sz="2000" b="1" dirty="0"/>
              <a:t>암호화 함수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성능 비교</a:t>
            </a:r>
            <a:endParaRPr kumimoji="1"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A474D-44FD-0B5F-AF64-6D985FE3D5A0}"/>
              </a:ext>
            </a:extLst>
          </p:cNvPr>
          <p:cNvSpPr txBox="1"/>
          <p:nvPr/>
        </p:nvSpPr>
        <p:spPr>
          <a:xfrm>
            <a:off x="3793878" y="1622691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14.40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C40A2-5FFE-85B0-EF6E-A964DAC01764}"/>
              </a:ext>
            </a:extLst>
          </p:cNvPr>
          <p:cNvSpPr txBox="1"/>
          <p:nvPr/>
        </p:nvSpPr>
        <p:spPr>
          <a:xfrm>
            <a:off x="5951122" y="163029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4.58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EBED2-CEED-1A7B-C05B-9DF911A2A223}"/>
              </a:ext>
            </a:extLst>
          </p:cNvPr>
          <p:cNvSpPr txBox="1"/>
          <p:nvPr/>
        </p:nvSpPr>
        <p:spPr>
          <a:xfrm>
            <a:off x="5832400" y="5593319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5.49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1495A-4A56-740B-3FEA-86DDE999772B}"/>
              </a:ext>
            </a:extLst>
          </p:cNvPr>
          <p:cNvSpPr txBox="1"/>
          <p:nvPr/>
        </p:nvSpPr>
        <p:spPr>
          <a:xfrm>
            <a:off x="7856175" y="5600730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27.20 / 27.02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633D1-8F38-34B9-BC38-E5F5AB5E8E24}"/>
              </a:ext>
            </a:extLst>
          </p:cNvPr>
          <p:cNvSpPr txBox="1"/>
          <p:nvPr/>
        </p:nvSpPr>
        <p:spPr>
          <a:xfrm>
            <a:off x="10016646" y="5600730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14.55 / 13.84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17542E-6C6A-3301-7CA4-FC161FF523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04344"/>
              </p:ext>
            </p:extLst>
          </p:nvPr>
        </p:nvGraphicFramePr>
        <p:xfrm>
          <a:off x="63149" y="4396305"/>
          <a:ext cx="4839932" cy="2409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47015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3CEA385C-A63F-286A-4BA5-0BBCE790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83" y="2206387"/>
            <a:ext cx="7772400" cy="36534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5CD040-839F-30AC-17A9-2ED6F6996399}"/>
              </a:ext>
            </a:extLst>
          </p:cNvPr>
          <p:cNvCxnSpPr>
            <a:cxnSpLocks/>
          </p:cNvCxnSpPr>
          <p:nvPr/>
        </p:nvCxnSpPr>
        <p:spPr>
          <a:xfrm>
            <a:off x="4573398" y="6399618"/>
            <a:ext cx="211513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79A3245-0056-5839-A43A-D974AFFCC3A0}"/>
              </a:ext>
            </a:extLst>
          </p:cNvPr>
          <p:cNvSpPr txBox="1"/>
          <p:nvPr/>
        </p:nvSpPr>
        <p:spPr>
          <a:xfrm>
            <a:off x="5257898" y="609093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24.36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17DAB0-590F-CD74-12F9-3D88B94A799F}"/>
              </a:ext>
            </a:extLst>
          </p:cNvPr>
          <p:cNvSpPr txBox="1"/>
          <p:nvPr/>
        </p:nvSpPr>
        <p:spPr>
          <a:xfrm>
            <a:off x="4748142" y="5867757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128</a:t>
            </a:r>
            <a:r>
              <a:rPr kumimoji="1" lang="ko-KR" altLang="en-US" sz="1400" dirty="0"/>
              <a:t> 데이터 불러오기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7077EE-DB03-B842-A303-6867BFBB0D92}"/>
              </a:ext>
            </a:extLst>
          </p:cNvPr>
          <p:cNvSpPr txBox="1"/>
          <p:nvPr/>
        </p:nvSpPr>
        <p:spPr>
          <a:xfrm>
            <a:off x="5314805" y="636432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6.59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D99E268-D22F-6A7F-9324-2C0A80B07370}"/>
              </a:ext>
            </a:extLst>
          </p:cNvPr>
          <p:cNvCxnSpPr>
            <a:cxnSpLocks/>
          </p:cNvCxnSpPr>
          <p:nvPr/>
        </p:nvCxnSpPr>
        <p:spPr>
          <a:xfrm>
            <a:off x="6671289" y="6401991"/>
            <a:ext cx="1741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28EF8B6-9F33-403F-B43D-CCE9F51AE0C7}"/>
              </a:ext>
            </a:extLst>
          </p:cNvPr>
          <p:cNvSpPr txBox="1"/>
          <p:nvPr/>
        </p:nvSpPr>
        <p:spPr>
          <a:xfrm>
            <a:off x="6858717" y="5652314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복호화 및 </a:t>
            </a:r>
            <a:br>
              <a:rPr kumimoji="1" lang="en-US" altLang="ko-KR" sz="1400" dirty="0"/>
            </a:br>
            <a:r>
              <a:rPr kumimoji="1" lang="ko-KR" altLang="en-US" sz="1400" dirty="0"/>
              <a:t>세션 변수 저장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E105C1-DC08-079A-0F1D-85A846685CFA}"/>
              </a:ext>
            </a:extLst>
          </p:cNvPr>
          <p:cNvSpPr txBox="1"/>
          <p:nvPr/>
        </p:nvSpPr>
        <p:spPr>
          <a:xfrm>
            <a:off x="7181043" y="609093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9.28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7030C3-7D10-C716-442B-0832CE1DBBF3}"/>
              </a:ext>
            </a:extLst>
          </p:cNvPr>
          <p:cNvSpPr txBox="1"/>
          <p:nvPr/>
        </p:nvSpPr>
        <p:spPr>
          <a:xfrm>
            <a:off x="7184434" y="636432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1.17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2400215-3400-EBE7-FA4D-189B801430D1}"/>
              </a:ext>
            </a:extLst>
          </p:cNvPr>
          <p:cNvCxnSpPr>
            <a:cxnSpLocks/>
          </p:cNvCxnSpPr>
          <p:nvPr/>
        </p:nvCxnSpPr>
        <p:spPr>
          <a:xfrm>
            <a:off x="8880863" y="1834658"/>
            <a:ext cx="143742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D5258EC-7DCB-07F4-1270-9C8E656E74D0}"/>
              </a:ext>
            </a:extLst>
          </p:cNvPr>
          <p:cNvCxnSpPr>
            <a:cxnSpLocks/>
          </p:cNvCxnSpPr>
          <p:nvPr/>
        </p:nvCxnSpPr>
        <p:spPr>
          <a:xfrm>
            <a:off x="10318285" y="1834658"/>
            <a:ext cx="158865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425C0A3-09AB-36BF-041A-D28877EBD72D}"/>
              </a:ext>
            </a:extLst>
          </p:cNvPr>
          <p:cNvCxnSpPr>
            <a:cxnSpLocks/>
          </p:cNvCxnSpPr>
          <p:nvPr/>
        </p:nvCxnSpPr>
        <p:spPr>
          <a:xfrm>
            <a:off x="9599574" y="6399618"/>
            <a:ext cx="2215263" cy="3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BDBDC67-7D3E-FE3F-DEEB-9A6C1244867F}"/>
              </a:ext>
            </a:extLst>
          </p:cNvPr>
          <p:cNvSpPr txBox="1"/>
          <p:nvPr/>
        </p:nvSpPr>
        <p:spPr>
          <a:xfrm>
            <a:off x="9841869" y="586192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재암호화 후 </a:t>
            </a:r>
            <a:r>
              <a:rPr kumimoji="1" lang="en-US" altLang="ko-KR" sz="1400" dirty="0"/>
              <a:t>Update</a:t>
            </a:r>
            <a:endParaRPr kumimoji="1"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F371EE-55DD-B08F-6B47-356FC00C6F90}"/>
              </a:ext>
            </a:extLst>
          </p:cNvPr>
          <p:cNvSpPr txBox="1"/>
          <p:nvPr/>
        </p:nvSpPr>
        <p:spPr>
          <a:xfrm>
            <a:off x="10365200" y="609093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7.08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49B9B1B-7FDF-3E4E-195E-868AFF6540A2}"/>
              </a:ext>
            </a:extLst>
          </p:cNvPr>
          <p:cNvSpPr txBox="1"/>
          <p:nvPr/>
        </p:nvSpPr>
        <p:spPr>
          <a:xfrm>
            <a:off x="10368591" y="636432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6.48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80304E3-E0E2-0814-DD38-AF069922EB36}"/>
              </a:ext>
            </a:extLst>
          </p:cNvPr>
          <p:cNvSpPr txBox="1"/>
          <p:nvPr/>
        </p:nvSpPr>
        <p:spPr>
          <a:xfrm>
            <a:off x="9086206" y="1296653"/>
            <a:ext cx="114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256 </a:t>
            </a:r>
            <a:r>
              <a:rPr kumimoji="1" lang="ko-KR" altLang="en-US" sz="1400" dirty="0"/>
              <a:t>키 생성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03FC76-36FF-68C1-9906-836F5E5A82C1}"/>
              </a:ext>
            </a:extLst>
          </p:cNvPr>
          <p:cNvSpPr txBox="1"/>
          <p:nvPr/>
        </p:nvSpPr>
        <p:spPr>
          <a:xfrm>
            <a:off x="9225477" y="1516122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5.89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696DF2-88DC-9825-8861-1FB34B9E9D9B}"/>
              </a:ext>
            </a:extLst>
          </p:cNvPr>
          <p:cNvSpPr txBox="1"/>
          <p:nvPr/>
        </p:nvSpPr>
        <p:spPr>
          <a:xfrm>
            <a:off x="9286653" y="179905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2060"/>
                </a:solidFill>
              </a:rPr>
              <a:t>0.2 s</a:t>
            </a:r>
            <a:endParaRPr kumimoji="1"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60BF502-13BD-B91B-3524-3CC2B8CCBF6B}"/>
              </a:ext>
            </a:extLst>
          </p:cNvPr>
          <p:cNvSpPr txBox="1"/>
          <p:nvPr/>
        </p:nvSpPr>
        <p:spPr>
          <a:xfrm>
            <a:off x="10296512" y="1292268"/>
            <a:ext cx="1619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키 테이블 </a:t>
            </a:r>
            <a:r>
              <a:rPr kumimoji="1" lang="en-US" altLang="ko-KR" sz="1400" dirty="0"/>
              <a:t>Update</a:t>
            </a:r>
            <a:endParaRPr kumimoji="1" lang="ko-KR" alt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033FC4B-DF28-A253-A4EA-8EFA542979C8}"/>
              </a:ext>
            </a:extLst>
          </p:cNvPr>
          <p:cNvSpPr txBox="1"/>
          <p:nvPr/>
        </p:nvSpPr>
        <p:spPr>
          <a:xfrm>
            <a:off x="10730073" y="152127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5.55 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0" name="텍스트 개체 틀 2">
            <a:extLst>
              <a:ext uri="{FF2B5EF4-FFF2-40B4-BE49-F238E27FC236}">
                <a16:creationId xmlns:a16="http://schemas.microsoft.com/office/drawing/2014/main" id="{D32F838B-7B50-12CF-911A-B37D1F917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전체 재암호화 성능 측정</a:t>
            </a:r>
            <a:endParaRPr kumimoji="1" lang="en-US" altLang="ko-KR" sz="2000" dirty="0"/>
          </a:p>
          <a:p>
            <a:pPr lvl="1"/>
            <a:r>
              <a:rPr kumimoji="1" lang="en-US" altLang="ko-KR" sz="1600" dirty="0"/>
              <a:t>128</a:t>
            </a:r>
            <a:r>
              <a:rPr kumimoji="1" lang="ko-KR" altLang="en-US" sz="1600" dirty="0"/>
              <a:t>로 암호화된 데이터를 다시 </a:t>
            </a:r>
            <a:r>
              <a:rPr kumimoji="1" lang="en-US" altLang="ko-KR" sz="1600" dirty="0"/>
              <a:t>256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암호화하여 저장</a:t>
            </a:r>
            <a:endParaRPr kumimoji="1" lang="en-US" altLang="ko-KR" sz="1600" dirty="0"/>
          </a:p>
          <a:p>
            <a:pPr lvl="1"/>
            <a:r>
              <a:rPr kumimoji="1" lang="ko-KR" altLang="en-US" sz="1600" dirty="0"/>
              <a:t>데이터베이스에서 값을 불러오는 과정에서 많은 비용 발생</a:t>
            </a:r>
            <a:endParaRPr kumimoji="1" lang="en-US" altLang="ko-KR" sz="1600" dirty="0"/>
          </a:p>
          <a:p>
            <a:pPr lvl="1"/>
            <a:r>
              <a:rPr kumimoji="1" lang="ko-KR" altLang="en-US" sz="1600" dirty="0"/>
              <a:t>랜덤 값 생성을 위한 </a:t>
            </a:r>
            <a:r>
              <a:rPr kumimoji="1" lang="en-US" altLang="ko-KR" sz="1600" dirty="0" err="1"/>
              <a:t>Random_byte</a:t>
            </a:r>
            <a:r>
              <a:rPr kumimoji="1" lang="en-US" altLang="ko-KR" sz="1600" dirty="0"/>
              <a:t>()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함수가 많은 시간 소요</a:t>
            </a:r>
            <a:endParaRPr kumimoji="1" lang="en-US" altLang="ko-KR" sz="1600" dirty="0"/>
          </a:p>
          <a:p>
            <a:pPr lvl="2"/>
            <a:r>
              <a:rPr kumimoji="1" lang="ko-KR" altLang="en-US" sz="1200" dirty="0" err="1"/>
              <a:t>랜덤바이트</a:t>
            </a:r>
            <a:r>
              <a:rPr kumimoji="1" lang="ko-KR" altLang="en-US" sz="1200" dirty="0"/>
              <a:t> 함수 비교 </a:t>
            </a:r>
            <a:r>
              <a:rPr kumimoji="1" lang="en-US" altLang="ko-KR" sz="1200" dirty="0"/>
              <a:t>(10000</a:t>
            </a:r>
            <a:r>
              <a:rPr kumimoji="1" lang="ko-KR" altLang="en-US" sz="1200" dirty="0"/>
              <a:t> 반복</a:t>
            </a:r>
            <a:r>
              <a:rPr kumimoji="1" lang="en-US" altLang="ko-KR" sz="1200" dirty="0"/>
              <a:t>)</a:t>
            </a:r>
          </a:p>
          <a:p>
            <a:pPr lvl="3"/>
            <a:r>
              <a:rPr kumimoji="1" lang="en-US" altLang="ko-KR" sz="1000" dirty="0" err="1"/>
              <a:t>Mysql</a:t>
            </a:r>
            <a:r>
              <a:rPr kumimoji="1" lang="en-US" altLang="ko-KR" sz="1000" dirty="0"/>
              <a:t> : 0.55 s</a:t>
            </a:r>
          </a:p>
          <a:p>
            <a:pPr lvl="3"/>
            <a:r>
              <a:rPr kumimoji="1" lang="en-US" altLang="ko-KR" sz="1000" dirty="0"/>
              <a:t>Python : 0.005 s</a:t>
            </a:r>
          </a:p>
        </p:txBody>
      </p:sp>
      <p:graphicFrame>
        <p:nvGraphicFramePr>
          <p:cNvPr id="101" name="차트 100">
            <a:extLst>
              <a:ext uri="{FF2B5EF4-FFF2-40B4-BE49-F238E27FC236}">
                <a16:creationId xmlns:a16="http://schemas.microsoft.com/office/drawing/2014/main" id="{D517542E-6C6A-3301-7CA4-FC161FF523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060105"/>
              </p:ext>
            </p:extLst>
          </p:nvPr>
        </p:nvGraphicFramePr>
        <p:xfrm>
          <a:off x="-63035" y="5023463"/>
          <a:ext cx="4846286" cy="190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38C9DA24-C8FE-0DF2-990C-692BDBD5606E}"/>
              </a:ext>
            </a:extLst>
          </p:cNvPr>
          <p:cNvSpPr txBox="1"/>
          <p:nvPr/>
        </p:nvSpPr>
        <p:spPr>
          <a:xfrm>
            <a:off x="9286653" y="276726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MySQL AES-256-CBC</a:t>
            </a:r>
          </a:p>
          <a:p>
            <a:r>
              <a:rPr kumimoji="1" lang="en-US" altLang="ko-KR" dirty="0">
                <a:solidFill>
                  <a:srgbClr val="002060"/>
                </a:solidFill>
              </a:rPr>
              <a:t>Python AES-256-CBC</a:t>
            </a:r>
          </a:p>
        </p:txBody>
      </p:sp>
    </p:spTree>
    <p:extLst>
      <p:ext uri="{BB962C8B-B14F-4D97-AF65-F5344CB8AC3E}">
        <p14:creationId xmlns:p14="http://schemas.microsoft.com/office/powerpoint/2010/main" val="3114275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 및 평가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2285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ko-KR" altLang="en-US" sz="2000" dirty="0"/>
              <a:t>높은 보안 강도를 위해서 키 길이를 변경하였을 때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암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복호화로 인한 비용 증가는 미미함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ko-KR" altLang="en-US" sz="1800" dirty="0"/>
              <a:t>다만 증가하는 키 길이로 인해서 늘어난 키를 저장하기 위한 더 많은 공간이 필요</a:t>
            </a:r>
            <a:endParaRPr kumimoji="1" lang="en-US" altLang="ko-KR" sz="1800" dirty="0"/>
          </a:p>
          <a:p>
            <a:pPr>
              <a:lnSpc>
                <a:spcPct val="100000"/>
              </a:lnSpc>
            </a:pP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ko-KR" altLang="en-US" sz="2000" dirty="0"/>
              <a:t>하지만 키 길이가 변경됨으로 인해 기존의 키 길이로 저장되어 있는</a:t>
            </a:r>
            <a:r>
              <a:rPr kumimoji="1" lang="en-US" altLang="ko-KR" sz="2000" dirty="0"/>
              <a:t>(128-bit) </a:t>
            </a:r>
            <a:r>
              <a:rPr kumimoji="1" lang="ko-KR" altLang="en-US" sz="2000" dirty="0"/>
              <a:t>데이터를 변경된 키 길이</a:t>
            </a:r>
            <a:r>
              <a:rPr kumimoji="1" lang="en-US" altLang="ko-KR" sz="2000" dirty="0"/>
              <a:t>(256-bit)</a:t>
            </a:r>
            <a:r>
              <a:rPr kumimoji="1" lang="ko-KR" altLang="en-US" sz="2000" dirty="0"/>
              <a:t>로 다시 암호화하여 저장하는 작업은 많은 시간이 소요됨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en-US" altLang="ko-KR" sz="1800" dirty="0"/>
              <a:t>MySQL </a:t>
            </a:r>
            <a:r>
              <a:rPr kumimoji="1" lang="ko-KR" altLang="en-US" sz="1800" dirty="0"/>
              <a:t>에서 제공하는 함수 의존성도 줄여야 함</a:t>
            </a:r>
            <a:endParaRPr kumimoji="1" lang="en-US" altLang="ko-KR" sz="1800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ko-KR" altLang="en-US" sz="2000" dirty="0"/>
              <a:t>또한 재암호화를 위해서 암호화된 데이터를 원본 데이터로 복원시켜야 하기 때문에 데이터가 노출되는 문제가 발생</a:t>
            </a:r>
            <a:endParaRPr kumimoji="1"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33AD7-FDDB-55ED-50A0-0ADD86F324A4}"/>
              </a:ext>
            </a:extLst>
          </p:cNvPr>
          <p:cNvSpPr txBox="1"/>
          <p:nvPr/>
        </p:nvSpPr>
        <p:spPr>
          <a:xfrm>
            <a:off x="2188519" y="5516065"/>
            <a:ext cx="781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재암호화를 하는 작업은 많은 시간이 소요되고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데이터가 노출되기 때문에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확실하고 안전하게 재암호화를 하는 방법에 대한 조사도 진행</a:t>
            </a:r>
          </a:p>
        </p:txBody>
      </p:sp>
    </p:spTree>
    <p:extLst>
      <p:ext uri="{BB962C8B-B14F-4D97-AF65-F5344CB8AC3E}">
        <p14:creationId xmlns:p14="http://schemas.microsoft.com/office/powerpoint/2010/main" val="218760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en-US" altLang="en-US" dirty="0" err="1"/>
              <a:t>안전한</a:t>
            </a:r>
            <a:r>
              <a:rPr kumimoji="1" lang="en-US" altLang="en-US" dirty="0"/>
              <a:t> </a:t>
            </a:r>
            <a:r>
              <a:rPr kumimoji="1" lang="ko-KR" altLang="en-US" dirty="0"/>
              <a:t>재암호화를 위한 방법 고찰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2046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SGX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통해서 안전한 환경에서 암호화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SGX(Software Guard Extension)</a:t>
            </a:r>
          </a:p>
          <a:p>
            <a:pPr lvl="2"/>
            <a:r>
              <a:rPr kumimoji="1" lang="ko-KR" altLang="en-US" sz="1600" dirty="0"/>
              <a:t>인텔 </a:t>
            </a:r>
            <a:r>
              <a:rPr kumimoji="1" lang="en-US" altLang="ko-KR" sz="1600" dirty="0"/>
              <a:t>CPU</a:t>
            </a:r>
            <a:r>
              <a:rPr kumimoji="1" lang="ko-KR" altLang="en-US" sz="1600" dirty="0"/>
              <a:t>에 적용된 기술로 사용자가 </a:t>
            </a:r>
            <a:r>
              <a:rPr kumimoji="1" lang="ko-KR" altLang="en-US" sz="1600" dirty="0" err="1"/>
              <a:t>엔크레이브</a:t>
            </a:r>
            <a:r>
              <a:rPr kumimoji="1" lang="en-US" altLang="ko-KR" sz="1600" dirty="0"/>
              <a:t>(enclave)</a:t>
            </a:r>
            <a:r>
              <a:rPr kumimoji="1" lang="ko-KR" altLang="en-US" sz="1600" dirty="0" err="1"/>
              <a:t>라고</a:t>
            </a:r>
            <a:r>
              <a:rPr kumimoji="1" lang="ko-KR" altLang="en-US" sz="1600" dirty="0"/>
              <a:t> 하는 보호 영역을 설정해 </a:t>
            </a:r>
            <a:r>
              <a:rPr kumimoji="1" lang="en-US" altLang="ko-KR" sz="1600" dirty="0"/>
              <a:t>CPU</a:t>
            </a:r>
            <a:r>
              <a:rPr kumimoji="1" lang="ko-KR" altLang="en-US" sz="1600" dirty="0"/>
              <a:t>가 메모리 일부를 암호화하고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보호영역에 있는 데이터는 보호 영역 내에서 실행되는 프로그램 이외에는 접근할 수 없도록 하는 기술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즉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암호화된 비밀을 보호하고 민감한 코드 실행을 메모리에 격리해 신뢰실행환경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Trucsted</a:t>
            </a:r>
            <a:r>
              <a:rPr kumimoji="1" lang="en-US" altLang="ko-KR" sz="1600" dirty="0"/>
              <a:t> Execution Environment, TEE)</a:t>
            </a:r>
            <a:r>
              <a:rPr kumimoji="1" lang="ko-KR" altLang="en-US" sz="1600" dirty="0"/>
              <a:t>을 제공하는 것이 목적</a:t>
            </a:r>
            <a:endParaRPr kumimoji="1" lang="en-US" altLang="ko-KR" sz="1600" dirty="0"/>
          </a:p>
          <a:p>
            <a:pPr lvl="2"/>
            <a:r>
              <a:rPr kumimoji="1" lang="en-US" altLang="ko-KR" sz="1600" dirty="0"/>
              <a:t>ARM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CPU</a:t>
            </a:r>
            <a:r>
              <a:rPr kumimoji="1" lang="ko-KR" altLang="en-US" sz="1600" dirty="0"/>
              <a:t>에서도 </a:t>
            </a:r>
            <a:r>
              <a:rPr kumimoji="1" lang="en-US" altLang="ko-KR" sz="1600" dirty="0" err="1"/>
              <a:t>TrustZone</a:t>
            </a:r>
            <a:r>
              <a:rPr kumimoji="1" lang="ko-KR" altLang="en-US" sz="1600" dirty="0"/>
              <a:t>이라고 하는 하드웨어 기반 보안 확장 기능을 제공</a:t>
            </a:r>
            <a:endParaRPr kumimoji="1" lang="en-US" altLang="ko-KR" sz="1600" dirty="0"/>
          </a:p>
          <a:p>
            <a:pPr lvl="2"/>
            <a:endParaRPr kumimoji="1" lang="en-US" altLang="ko-KR" sz="1600" dirty="0"/>
          </a:p>
          <a:p>
            <a:pPr lvl="1"/>
            <a:r>
              <a:rPr kumimoji="1" lang="en-US" altLang="ko-KR" sz="2000" dirty="0"/>
              <a:t>TEE</a:t>
            </a:r>
            <a:r>
              <a:rPr kumimoji="1" lang="ko-KR" altLang="en-US" sz="2000" dirty="0"/>
              <a:t> 환경에서 재암호화를 진행하여 외부로부터의 공격으로 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안전하게 재암호화를 진행할 수 있음</a:t>
            </a:r>
            <a:r>
              <a:rPr kumimoji="1" lang="en-US" altLang="ko-KR" sz="2000" dirty="0"/>
              <a:t>.</a:t>
            </a:r>
          </a:p>
          <a:p>
            <a:pPr lvl="1"/>
            <a:endParaRPr kumimoji="1"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60C40-ED0E-9132-D458-8B408C4098E1}"/>
              </a:ext>
            </a:extLst>
          </p:cNvPr>
          <p:cNvSpPr txBox="1"/>
          <p:nvPr/>
        </p:nvSpPr>
        <p:spPr>
          <a:xfrm>
            <a:off x="0" y="6156035"/>
            <a:ext cx="741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/>
              <a:t>https://melonicedlatte.com/2021/01/27/084700.html</a:t>
            </a:r>
          </a:p>
          <a:p>
            <a:r>
              <a:rPr kumimoji="1" lang="ko-KR" altLang="en-US" sz="1200" dirty="0"/>
              <a:t>출처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/>
              <a:t>https://www.intel.com/content/www/us/en/developer/articles/technical/sgx-device-plugin.html</a:t>
            </a:r>
          </a:p>
          <a:p>
            <a:r>
              <a:rPr kumimoji="1" lang="ko-KR" altLang="en-US" sz="1200" dirty="0"/>
              <a:t>출처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/>
              <a:t>https://</a:t>
            </a:r>
            <a:r>
              <a:rPr kumimoji="1" lang="en" altLang="ko-KR" sz="1200" dirty="0" err="1"/>
              <a:t>learn.microsoft.com</a:t>
            </a:r>
            <a:r>
              <a:rPr kumimoji="1" lang="en" altLang="ko-KR" sz="1200" dirty="0"/>
              <a:t>/ko-</a:t>
            </a:r>
            <a:r>
              <a:rPr kumimoji="1" lang="en" altLang="ko-KR" sz="1200" dirty="0" err="1"/>
              <a:t>kr</a:t>
            </a:r>
            <a:r>
              <a:rPr kumimoji="1" lang="en" altLang="ko-KR" sz="1200" dirty="0"/>
              <a:t>/azure/confidential-computing/confidential-computing-enclaves</a:t>
            </a:r>
            <a:endParaRPr kumimoji="1"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68DA0E-4FFF-4026-1BA3-635E473B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6" y="4171768"/>
            <a:ext cx="3995825" cy="22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5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 연구 목표</a:t>
            </a:r>
            <a:endParaRPr kumimoji="1" lang="ko-Kore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76DE2A94-D4D7-E918-D296-B0EF19BB0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endParaRPr kumimoji="1" lang="en-US" altLang="ko-KR" sz="2400" dirty="0"/>
          </a:p>
          <a:p>
            <a:r>
              <a:rPr kumimoji="1" lang="ko-KR" altLang="en-US" sz="2400" dirty="0"/>
              <a:t>데이터베이스 보안은 </a:t>
            </a:r>
            <a:r>
              <a:rPr kumimoji="1" lang="en-US" altLang="ko-KR" sz="2400" dirty="0"/>
              <a:t>DB</a:t>
            </a:r>
            <a:r>
              <a:rPr kumimoji="1" lang="ko-KR" altLang="en-US" sz="2400" dirty="0"/>
              <a:t>와 그 안의 정보를 다양한 </a:t>
            </a:r>
            <a:r>
              <a:rPr kumimoji="1" lang="ko-KR" altLang="en-US" sz="2400" dirty="0" err="1">
                <a:solidFill>
                  <a:srgbClr val="0070C0"/>
                </a:solidFill>
              </a:rPr>
              <a:t>위험으로부터</a:t>
            </a:r>
            <a:r>
              <a:rPr kumimoji="1" lang="ko-KR" altLang="en-US" sz="2400" dirty="0">
                <a:solidFill>
                  <a:srgbClr val="0070C0"/>
                </a:solidFill>
              </a:rPr>
              <a:t> 보호</a:t>
            </a:r>
            <a:r>
              <a:rPr kumimoji="1" lang="ko-KR" altLang="en-US" sz="2400" dirty="0"/>
              <a:t>하는 활동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앞선 연구는 데이터를 안전하게 주고 받기 위한 </a:t>
            </a:r>
            <a:r>
              <a:rPr kumimoji="1" lang="ko-KR" altLang="en-US" sz="2400" dirty="0">
                <a:solidFill>
                  <a:srgbClr val="0070C0"/>
                </a:solidFill>
              </a:rPr>
              <a:t>통신 과정</a:t>
            </a:r>
            <a:r>
              <a:rPr kumimoji="1" lang="ko-KR" altLang="en-US" sz="2400" dirty="0"/>
              <a:t>에서의 </a:t>
            </a:r>
            <a:r>
              <a:rPr kumimoji="1" lang="en-US" altLang="ko-KR" sz="2400" dirty="0"/>
              <a:t>PQC</a:t>
            </a:r>
            <a:r>
              <a:rPr kumimoji="1" lang="ko-KR" altLang="en-US" sz="2400" dirty="0"/>
              <a:t> 알고리즘으로 전환 시 성능 테스트 진행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데이터를 안전하게 읽고 쓰기 위해 데이터베이스에서 사용되는 암호 알고리즘의 보안 강도도 높아져야 함</a:t>
            </a: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ko-KR" altLang="en-US" sz="2400" dirty="0"/>
              <a:t>데이터베이스 재암호화 성능 테스트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기존의 </a:t>
            </a:r>
            <a:r>
              <a:rPr kumimoji="1" lang="en-US" altLang="ko-KR" sz="2000" dirty="0"/>
              <a:t>AES-128</a:t>
            </a:r>
            <a:r>
              <a:rPr kumimoji="1" lang="ko-KR" altLang="en-US" sz="2000" dirty="0"/>
              <a:t>로 암호화된 데이터에 대한 </a:t>
            </a:r>
            <a:r>
              <a:rPr kumimoji="1" lang="en-US" altLang="ko-KR" sz="2000" dirty="0">
                <a:solidFill>
                  <a:srgbClr val="0070C0"/>
                </a:solidFill>
              </a:rPr>
              <a:t>AES-256</a:t>
            </a:r>
            <a:r>
              <a:rPr kumimoji="1" lang="ko-KR" altLang="en-US" sz="2000" dirty="0" err="1">
                <a:solidFill>
                  <a:srgbClr val="0070C0"/>
                </a:solidFill>
              </a:rPr>
              <a:t>으로</a:t>
            </a:r>
            <a:r>
              <a:rPr kumimoji="1" lang="ko-KR" altLang="en-US" sz="2000" dirty="0">
                <a:solidFill>
                  <a:srgbClr val="0070C0"/>
                </a:solidFill>
              </a:rPr>
              <a:t> 재암호화</a:t>
            </a:r>
            <a:endParaRPr kumimoji="1" lang="en-US" altLang="ko-KR" sz="2000" dirty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24309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en-US" altLang="en-US" dirty="0" err="1"/>
              <a:t>안전한</a:t>
            </a:r>
            <a:r>
              <a:rPr kumimoji="1" lang="en-US" altLang="en-US" dirty="0"/>
              <a:t> </a:t>
            </a:r>
            <a:r>
              <a:rPr kumimoji="1" lang="ko-KR" altLang="en-US" dirty="0"/>
              <a:t>재암호화를 위한 방법 고찰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20467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Re-Encryption </a:t>
            </a:r>
            <a:r>
              <a:rPr kumimoji="1" lang="ko-KR" altLang="en-US" sz="2400" dirty="0"/>
              <a:t>기법을 활용하여 암호화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Re-Encryption</a:t>
            </a:r>
          </a:p>
          <a:p>
            <a:pPr lvl="2"/>
            <a:r>
              <a:rPr kumimoji="1" lang="ko-KR" altLang="en-US" sz="1600" dirty="0"/>
              <a:t>일반적으로 암호화된 메시지를 </a:t>
            </a:r>
            <a:r>
              <a:rPr kumimoji="1" lang="ko-KR" altLang="en-US" sz="1600" dirty="0" err="1"/>
              <a:t>복호화하지</a:t>
            </a:r>
            <a:r>
              <a:rPr kumimoji="1" lang="ko-KR" altLang="en-US" sz="1600" dirty="0"/>
              <a:t> 않고 다른 암호화된 형태로 변환하는 과정을 의미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주로 </a:t>
            </a:r>
            <a:r>
              <a:rPr kumimoji="1" lang="en-US" altLang="ko-KR" sz="1600" dirty="0"/>
              <a:t>Proxy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Re-Encryption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알려져 있음</a:t>
            </a:r>
            <a:endParaRPr kumimoji="1" lang="en-US" altLang="ko-KR" sz="1600" dirty="0"/>
          </a:p>
          <a:p>
            <a:pPr lvl="3"/>
            <a:r>
              <a:rPr kumimoji="1" lang="en-US" altLang="ko-KR" sz="1400" dirty="0"/>
              <a:t>Proxy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Re-Encryption</a:t>
            </a:r>
          </a:p>
          <a:p>
            <a:pPr lvl="4"/>
            <a:r>
              <a:rPr kumimoji="1" lang="en-US" altLang="ko-KR" sz="1400" dirty="0"/>
              <a:t>Proxy</a:t>
            </a:r>
            <a:r>
              <a:rPr kumimoji="1" lang="ko-KR" altLang="en-US" sz="1400" dirty="0"/>
              <a:t>는  중개자 대리인을 의미하는 단어로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컴퓨터 쪽에서는 클라이언트와 서버 사이에 위치하여 데이터의 전송을 중개하는 역할을 수행</a:t>
            </a:r>
            <a:endParaRPr kumimoji="1" lang="en-US" altLang="ko-KR" sz="1400" dirty="0"/>
          </a:p>
          <a:p>
            <a:pPr lvl="4"/>
            <a:r>
              <a:rPr kumimoji="1" lang="en-US" altLang="ko-KR" sz="1400" dirty="0"/>
              <a:t>Alice</a:t>
            </a:r>
            <a:r>
              <a:rPr kumimoji="1" lang="ko-KR" altLang="en-US" sz="1400" dirty="0"/>
              <a:t>의 공개키로 암호화된 암호문을 </a:t>
            </a:r>
            <a:r>
              <a:rPr kumimoji="1" lang="en-US" altLang="ko-KR" sz="1400" dirty="0"/>
              <a:t>Bob</a:t>
            </a:r>
            <a:r>
              <a:rPr kumimoji="1" lang="ko-KR" altLang="en-US" sz="1400" dirty="0"/>
              <a:t>의 비밀키로 </a:t>
            </a:r>
            <a:r>
              <a:rPr kumimoji="1" lang="ko-KR" altLang="en-US" sz="1400" dirty="0" err="1"/>
              <a:t>복호할</a:t>
            </a:r>
            <a:r>
              <a:rPr kumimoji="1" lang="ko-KR" altLang="en-US" sz="1400" dirty="0"/>
              <a:t> 수 있도록 암호문을 변환하는 방식</a:t>
            </a:r>
            <a:endParaRPr kumimoji="1" lang="en-US" altLang="ko-KR" sz="1400" dirty="0"/>
          </a:p>
          <a:p>
            <a:pPr lvl="4"/>
            <a:r>
              <a:rPr kumimoji="1" lang="en-US" altLang="ko-KR" sz="1400" dirty="0"/>
              <a:t>Proxy</a:t>
            </a:r>
            <a:r>
              <a:rPr kumimoji="1" lang="ko-KR" altLang="en-US" sz="1400" dirty="0"/>
              <a:t>는 암호문을 변환하기 위한 키</a:t>
            </a:r>
            <a:r>
              <a:rPr kumimoji="1" lang="en-US" altLang="ko-KR" sz="1400" dirty="0"/>
              <a:t>(re-encryption key)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이용하여 기존의 암호문을 </a:t>
            </a:r>
            <a:r>
              <a:rPr kumimoji="1" lang="ko-KR" altLang="en-US" sz="1400" dirty="0" err="1"/>
              <a:t>복호하지</a:t>
            </a:r>
            <a:r>
              <a:rPr kumimoji="1" lang="ko-KR" altLang="en-US" sz="1400" dirty="0"/>
              <a:t> 않고 암호문을 변환할 수 있음</a:t>
            </a:r>
            <a:r>
              <a:rPr kumimoji="1" lang="en-US" altLang="ko-KR" sz="1400" dirty="0"/>
              <a:t>.</a:t>
            </a:r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/>
              <a:t>이러한 기법을 적용하게 되면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128-bit </a:t>
            </a:r>
            <a:r>
              <a:rPr kumimoji="1" lang="ko-KR" altLang="en-US" sz="2000" dirty="0"/>
              <a:t>키를 사용하여 암호화된 데이터를 </a:t>
            </a:r>
            <a:r>
              <a:rPr kumimoji="1" lang="en-US" altLang="ko-KR" sz="2000" dirty="0"/>
              <a:t>Re-encryption</a:t>
            </a:r>
            <a:r>
              <a:rPr kumimoji="1" lang="ko-KR" altLang="en-US" sz="2000" dirty="0"/>
              <a:t> 기법을 적용하여 </a:t>
            </a:r>
            <a:r>
              <a:rPr kumimoji="1" lang="en-US" altLang="ko-KR" sz="2000" dirty="0"/>
              <a:t>256-bit</a:t>
            </a:r>
            <a:r>
              <a:rPr kumimoji="1" lang="ko-KR" altLang="en-US" sz="2000" dirty="0"/>
              <a:t> 키로 </a:t>
            </a:r>
            <a:r>
              <a:rPr kumimoji="1" lang="ko-KR" altLang="en-US" sz="2000" dirty="0" err="1"/>
              <a:t>복호화할</a:t>
            </a:r>
            <a:r>
              <a:rPr kumimoji="1" lang="ko-KR" altLang="en-US" sz="2000" dirty="0"/>
              <a:t> 수 있도록 재암호화를 하는 방법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/>
              <a:t>하지만 기존의 기법을 그대로 적용하게 될 경우 </a:t>
            </a:r>
            <a:r>
              <a:rPr kumimoji="1" lang="en-US" altLang="ko-KR" sz="2000" dirty="0"/>
              <a:t>128-bit</a:t>
            </a:r>
            <a:r>
              <a:rPr kumimoji="1" lang="ko-KR" altLang="en-US" sz="2000" dirty="0"/>
              <a:t>의 기존 키도</a:t>
            </a:r>
            <a:br>
              <a:rPr kumimoji="1" lang="en-US" altLang="ko-KR" sz="2000" dirty="0"/>
            </a:br>
            <a:r>
              <a:rPr kumimoji="1" lang="ko-KR" altLang="en-US" sz="2000" dirty="0"/>
              <a:t>복호화를 할 수 있는 문제가 있음</a:t>
            </a:r>
            <a:endParaRPr kumimoji="1" lang="en-US" altLang="ko-KR" sz="2000" dirty="0"/>
          </a:p>
          <a:p>
            <a:pPr lvl="2"/>
            <a:r>
              <a:rPr kumimoji="1" lang="en-US" altLang="ko-KR" sz="1600" dirty="0"/>
              <a:t>Bob</a:t>
            </a:r>
            <a:r>
              <a:rPr kumimoji="1" lang="ko-KR" altLang="en-US" sz="1600" dirty="0"/>
              <a:t>의 비밀키로 </a:t>
            </a:r>
            <a:r>
              <a:rPr kumimoji="1" lang="ko-KR" altLang="en-US" sz="1600" dirty="0" err="1"/>
              <a:t>복호할</a:t>
            </a:r>
            <a:r>
              <a:rPr kumimoji="1" lang="ko-KR" altLang="en-US" sz="1600" dirty="0"/>
              <a:t> 수 있지만 여전히 </a:t>
            </a:r>
            <a:r>
              <a:rPr kumimoji="1" lang="en-US" altLang="ko-KR" sz="1600" dirty="0"/>
              <a:t>Alice</a:t>
            </a:r>
            <a:r>
              <a:rPr kumimoji="1" lang="ko-KR" altLang="en-US" sz="1600" dirty="0"/>
              <a:t>도 </a:t>
            </a:r>
            <a:r>
              <a:rPr kumimoji="1" lang="ko-KR" altLang="en-US" sz="1600" dirty="0" err="1"/>
              <a:t>복호화할</a:t>
            </a:r>
            <a:r>
              <a:rPr kumimoji="1" lang="ko-KR" altLang="en-US" sz="1600" dirty="0"/>
              <a:t> 수 있는 문제가</a:t>
            </a:r>
            <a:br>
              <a:rPr kumimoji="1" lang="en-US" altLang="ko-KR" sz="1600" dirty="0"/>
            </a:br>
            <a:r>
              <a:rPr kumimoji="1" lang="ko-KR" altLang="en-US" sz="1600" dirty="0"/>
              <a:t>해결되어야 함</a:t>
            </a:r>
            <a:endParaRPr kumimoji="1" lang="en-US" altLang="ko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60C40-ED0E-9132-D458-8B408C4098E1}"/>
              </a:ext>
            </a:extLst>
          </p:cNvPr>
          <p:cNvSpPr txBox="1"/>
          <p:nvPr/>
        </p:nvSpPr>
        <p:spPr>
          <a:xfrm>
            <a:off x="-65315" y="6617107"/>
            <a:ext cx="6243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송유진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박광용</a:t>
            </a:r>
            <a:r>
              <a:rPr kumimoji="1" lang="en-US" altLang="ko-KR" sz="1200" dirty="0"/>
              <a:t>. (2009). </a:t>
            </a:r>
            <a:r>
              <a:rPr kumimoji="1" lang="en" altLang="ko-KR" sz="1200" dirty="0"/>
              <a:t>Proxy Re-encryption </a:t>
            </a:r>
            <a:r>
              <a:rPr kumimoji="1" lang="ko-KR" altLang="en-US" sz="1200" dirty="0"/>
              <a:t>기술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정보보호학회지</a:t>
            </a:r>
            <a:r>
              <a:rPr kumimoji="1" lang="en-US" altLang="ko-KR" sz="1200" dirty="0"/>
              <a:t>, 19(5), 95-104.</a:t>
            </a:r>
            <a:endParaRPr kumimoji="1"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1C4D15-0EAC-B1ED-5342-0CD151A6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704" y="4855038"/>
            <a:ext cx="3018920" cy="18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2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en-US" altLang="en-US" dirty="0" err="1"/>
              <a:t>안전한</a:t>
            </a:r>
            <a:r>
              <a:rPr kumimoji="1" lang="en-US" altLang="en-US" dirty="0"/>
              <a:t> </a:t>
            </a:r>
            <a:r>
              <a:rPr kumimoji="1" lang="ko-KR" altLang="en-US" dirty="0"/>
              <a:t>재암호화를 위한 방법 고찰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키 버전 관리를 통한 재암호화 방법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Key Management System</a:t>
            </a:r>
          </a:p>
          <a:p>
            <a:pPr lvl="2"/>
            <a:r>
              <a:rPr kumimoji="1" lang="ko-KR" altLang="en-US" sz="1600" dirty="0"/>
              <a:t>암호화 통신이나 데이터 보호를 위한 보안 시스템 중 하나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데이터를 암호화할 때 사용되는 암호화 키를 안전하게 관리하는데 목적을 둔 시스템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전용 장비를 사용하거나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최근에는 </a:t>
            </a:r>
            <a:r>
              <a:rPr kumimoji="1" lang="en-US" altLang="ko-KR" sz="1600" dirty="0"/>
              <a:t>AWS, Microsoft, Google</a:t>
            </a:r>
            <a:r>
              <a:rPr kumimoji="1" lang="ko-KR" altLang="en-US" sz="1600" dirty="0"/>
              <a:t> 과 같은 클라우드 </a:t>
            </a:r>
            <a:r>
              <a:rPr kumimoji="1" lang="en-US" altLang="ko-KR" sz="1600" dirty="0"/>
              <a:t>KMS </a:t>
            </a:r>
            <a:r>
              <a:rPr kumimoji="1" lang="ko-KR" altLang="en-US" sz="1600" dirty="0"/>
              <a:t>서비스가 있음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키 생성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저장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분배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순환과 같은 기능을 제공함</a:t>
            </a:r>
            <a:endParaRPr kumimoji="1" lang="en-US" altLang="ko-KR" sz="1600" dirty="0"/>
          </a:p>
          <a:p>
            <a:pPr lvl="2"/>
            <a:endParaRPr kumimoji="1" lang="en-US" altLang="ko-KR" sz="1600" dirty="0"/>
          </a:p>
          <a:p>
            <a:pPr lvl="1"/>
            <a:r>
              <a:rPr kumimoji="1" lang="ko-KR" altLang="en-US" sz="2000" dirty="0"/>
              <a:t>한번에 모든 데이터를 재암호화를 하는 것은 많은 시간과 비용이 필요하기 때문에 데이터가 사용되고 다시 저장될 때 키 버전을 기록하여 새로운 키를 사용해 저장하는 방법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502C7-F92B-66CA-D21C-4DEAB2380576}"/>
              </a:ext>
            </a:extLst>
          </p:cNvPr>
          <p:cNvSpPr txBox="1"/>
          <p:nvPr/>
        </p:nvSpPr>
        <p:spPr>
          <a:xfrm>
            <a:off x="0" y="6595234"/>
            <a:ext cx="5552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/>
              <a:t>https://</a:t>
            </a:r>
            <a:r>
              <a:rPr kumimoji="1" lang="en" altLang="ko-KR" sz="1200" dirty="0" err="1"/>
              <a:t>cloud.google.com</a:t>
            </a:r>
            <a:r>
              <a:rPr kumimoji="1" lang="en" altLang="ko-KR" sz="1200" dirty="0"/>
              <a:t>/kms/docs/</a:t>
            </a:r>
            <a:r>
              <a:rPr kumimoji="1" lang="en" altLang="ko-KR" sz="1200" dirty="0" err="1"/>
              <a:t>re-encrypt-data?hl</a:t>
            </a:r>
            <a:r>
              <a:rPr kumimoji="1" lang="en" altLang="ko-KR" sz="1200" dirty="0"/>
              <a:t>=</a:t>
            </a:r>
            <a:r>
              <a:rPr kumimoji="1" lang="en" altLang="ko-KR" sz="1200" dirty="0" err="1"/>
              <a:t>ko#re-encrypt</a:t>
            </a:r>
            <a:endParaRPr kumimoji="1"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B64789-6C1B-0778-41E4-2ECB792E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9" y="4350361"/>
            <a:ext cx="718312" cy="71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7A491C-AA6A-2A54-8E8D-D982CC66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79" y="4350361"/>
            <a:ext cx="718312" cy="71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3B3B05-F21D-12AD-6144-7C406DA4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00" y="5574866"/>
            <a:ext cx="599910" cy="5999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CE9D78-E495-A8DD-52E3-1AD3FE081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81" y="5572116"/>
            <a:ext cx="605410" cy="6054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2C3E64-7100-FC3B-1570-624074AB63E1}"/>
              </a:ext>
            </a:extLst>
          </p:cNvPr>
          <p:cNvSpPr txBox="1"/>
          <p:nvPr/>
        </p:nvSpPr>
        <p:spPr>
          <a:xfrm>
            <a:off x="844602" y="6212042"/>
            <a:ext cx="1007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key_128_1</a:t>
            </a:r>
            <a:endParaRPr kumimoji="1"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F3FADB-B8DA-ACF8-CFD3-A491F0991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300" y="4350361"/>
            <a:ext cx="718311" cy="7183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EBA424-325A-CA68-CAFF-A86529D9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20" y="4350361"/>
            <a:ext cx="718312" cy="71831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975D66-F101-4C39-761E-9A3E1004F9D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651291" y="4709516"/>
            <a:ext cx="54687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AA907B-392A-8E3B-A638-CA421352059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992611" y="4709517"/>
            <a:ext cx="623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70B9B24-4D29-3C28-EBBA-E776E219BB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651291" y="5874821"/>
            <a:ext cx="5468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B100E4-C347-1992-C309-61BA0512FA5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574255" y="5164373"/>
            <a:ext cx="0" cy="410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8650447E-8093-A486-1C9E-8831BCE36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05" y="5569366"/>
            <a:ext cx="605410" cy="60541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77A708-2A00-34DC-54FF-2508BCB1373C}"/>
              </a:ext>
            </a:extLst>
          </p:cNvPr>
          <p:cNvSpPr txBox="1"/>
          <p:nvPr/>
        </p:nvSpPr>
        <p:spPr>
          <a:xfrm>
            <a:off x="5895326" y="6212041"/>
            <a:ext cx="1007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key_256_1</a:t>
            </a:r>
            <a:endParaRPr kumimoji="1" lang="ko-KR" altLang="en-US" sz="14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B103D48-7D8A-B7EB-C84C-041C514A9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941" y="5569366"/>
            <a:ext cx="599910" cy="59991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9EE0DE-EC34-9EFC-EF24-4531C52E2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244" y="4350361"/>
            <a:ext cx="718311" cy="71831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350CD42-6871-CC91-CD4F-366429A5D201}"/>
              </a:ext>
            </a:extLst>
          </p:cNvPr>
          <p:cNvCxnSpPr>
            <a:cxnSpLocks/>
          </p:cNvCxnSpPr>
          <p:nvPr/>
        </p:nvCxnSpPr>
        <p:spPr>
          <a:xfrm>
            <a:off x="4333932" y="4709516"/>
            <a:ext cx="623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C76877B-DCC3-11AC-9C78-462CADD98992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5556851" y="5869321"/>
            <a:ext cx="4423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69B4B11-62B4-F7C2-8C79-0F984DCC5EF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5256896" y="5164373"/>
            <a:ext cx="0" cy="404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271DC3BF-F996-64BD-31CA-EDEAAFB8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67" y="4350361"/>
            <a:ext cx="718312" cy="7183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11679CC-7E8E-B7AF-323A-C0548D02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67" y="4350361"/>
            <a:ext cx="718312" cy="718312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566033E-BB02-DFF1-69A3-641F2287163F}"/>
              </a:ext>
            </a:extLst>
          </p:cNvPr>
          <p:cNvCxnSpPr>
            <a:cxnSpLocks/>
          </p:cNvCxnSpPr>
          <p:nvPr/>
        </p:nvCxnSpPr>
        <p:spPr>
          <a:xfrm>
            <a:off x="5865858" y="4709516"/>
            <a:ext cx="623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FE0E2336-A20D-3617-B2C9-BE4A81419CF1}"/>
              </a:ext>
            </a:extLst>
          </p:cNvPr>
          <p:cNvSpPr/>
          <p:nvPr/>
        </p:nvSpPr>
        <p:spPr>
          <a:xfrm>
            <a:off x="8546081" y="4141383"/>
            <a:ext cx="2607583" cy="2607583"/>
          </a:xfrm>
          <a:prstGeom prst="roundRect">
            <a:avLst>
              <a:gd name="adj" fmla="val 1052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1C652C-8700-7B10-6C0C-271221D5E72A}"/>
              </a:ext>
            </a:extLst>
          </p:cNvPr>
          <p:cNvSpPr txBox="1"/>
          <p:nvPr/>
        </p:nvSpPr>
        <p:spPr>
          <a:xfrm>
            <a:off x="8634953" y="3958768"/>
            <a:ext cx="6575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KMS</a:t>
            </a:r>
            <a:endParaRPr kumimoji="1" lang="ko-KR" altLang="en-US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843B9B0-F31A-DF3F-A683-995E1FA6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134" y="4463262"/>
            <a:ext cx="605410" cy="6054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799C206-DC37-4EE7-CEE7-DDAAE07786D5}"/>
              </a:ext>
            </a:extLst>
          </p:cNvPr>
          <p:cNvSpPr txBox="1"/>
          <p:nvPr/>
        </p:nvSpPr>
        <p:spPr>
          <a:xfrm>
            <a:off x="8840855" y="5103188"/>
            <a:ext cx="1007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key_128_1</a:t>
            </a:r>
            <a:endParaRPr kumimoji="1" lang="ko-KR" altLang="en-US" sz="14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C0DDAFD-24FE-38A2-0442-A228ED324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087" y="4463262"/>
            <a:ext cx="605410" cy="60541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1D7D8BF-F67E-6E03-E529-CBBBAB579E30}"/>
              </a:ext>
            </a:extLst>
          </p:cNvPr>
          <p:cNvSpPr txBox="1"/>
          <p:nvPr/>
        </p:nvSpPr>
        <p:spPr>
          <a:xfrm>
            <a:off x="9925808" y="5105937"/>
            <a:ext cx="1007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key_256_1</a:t>
            </a:r>
            <a:endParaRPr kumimoji="1" lang="ko-KR" altLang="en-US" sz="140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381BFA67-C44C-A3CB-6740-767DE5A75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462743" y="5781726"/>
            <a:ext cx="386080" cy="38608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B88BE75-7264-33C8-71CA-8765503F5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932320" y="5783196"/>
            <a:ext cx="386080" cy="3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81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21664"/>
            <a:ext cx="6513893" cy="5425439"/>
          </a:xfrm>
        </p:spPr>
        <p:txBody>
          <a:bodyPr>
            <a:normAutofit/>
          </a:bodyPr>
          <a:lstStyle/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AES-128</a:t>
            </a:r>
            <a:r>
              <a:rPr kumimoji="1" lang="ko-KR" altLang="en-US" sz="2400" dirty="0"/>
              <a:t>과 </a:t>
            </a:r>
            <a:r>
              <a:rPr kumimoji="1" lang="en-US" altLang="ko-KR" sz="2400" dirty="0"/>
              <a:t>AES-256 </a:t>
            </a:r>
            <a:r>
              <a:rPr kumimoji="1" lang="ko-KR" altLang="en-US" sz="2400" dirty="0"/>
              <a:t>차이</a:t>
            </a:r>
            <a:endParaRPr kumimoji="1" lang="en-US" altLang="ko-KR" sz="1600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ko-KR" altLang="en-US" sz="2400" dirty="0"/>
              <a:t>키 길이가 길어지면서 </a:t>
            </a:r>
            <a:r>
              <a:rPr kumimoji="1" lang="ko-KR" altLang="en-US" sz="2400" dirty="0">
                <a:solidFill>
                  <a:srgbClr val="0070C0"/>
                </a:solidFill>
              </a:rPr>
              <a:t>라운드키의 수</a:t>
            </a:r>
            <a:r>
              <a:rPr kumimoji="1" lang="ko-KR" altLang="en-US" sz="2400" dirty="0"/>
              <a:t>가 많아지고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키 확장 과정에서 </a:t>
            </a:r>
            <a:r>
              <a:rPr kumimoji="1" lang="ko-KR" altLang="en-US" sz="2400" dirty="0">
                <a:solidFill>
                  <a:srgbClr val="0070C0"/>
                </a:solidFill>
              </a:rPr>
              <a:t>추가적인 연산</a:t>
            </a:r>
            <a:r>
              <a:rPr kumimoji="1" lang="ko-KR" altLang="en-US" sz="2400" dirty="0"/>
              <a:t> 발생</a:t>
            </a:r>
            <a:endParaRPr kumimoji="1" lang="en-US" altLang="ko-KR" sz="2400" dirty="0"/>
          </a:p>
          <a:p>
            <a:pPr lvl="1"/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8510EA-C55B-947B-55D0-EE4E655F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55" y="1979773"/>
            <a:ext cx="5137005" cy="3709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BD373-1A5B-B11C-F28A-CC596269BD73}"/>
              </a:ext>
            </a:extLst>
          </p:cNvPr>
          <p:cNvSpPr txBox="1"/>
          <p:nvPr/>
        </p:nvSpPr>
        <p:spPr>
          <a:xfrm>
            <a:off x="0" y="6581001"/>
            <a:ext cx="2207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200" dirty="0"/>
              <a:t>https://</a:t>
            </a:r>
            <a:r>
              <a:rPr kumimoji="1" lang="en" altLang="ko-KR" sz="1200" dirty="0" err="1"/>
              <a:t>yjshin.tistory.com</a:t>
            </a:r>
            <a:r>
              <a:rPr kumimoji="1" lang="en" altLang="ko-KR" sz="1200" dirty="0"/>
              <a:t>/353</a:t>
            </a:r>
            <a:endParaRPr kumimoji="1"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C520CF9-2300-C1B7-13BD-85DED48D8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53726"/>
              </p:ext>
            </p:extLst>
          </p:nvPr>
        </p:nvGraphicFramePr>
        <p:xfrm>
          <a:off x="784701" y="2816352"/>
          <a:ext cx="5766816" cy="142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272">
                  <a:extLst>
                    <a:ext uri="{9D8B030D-6E8A-4147-A177-3AD203B41FA5}">
                      <a16:colId xmlns:a16="http://schemas.microsoft.com/office/drawing/2014/main" val="3242103202"/>
                    </a:ext>
                  </a:extLst>
                </a:gridCol>
                <a:gridCol w="1922272">
                  <a:extLst>
                    <a:ext uri="{9D8B030D-6E8A-4147-A177-3AD203B41FA5}">
                      <a16:colId xmlns:a16="http://schemas.microsoft.com/office/drawing/2014/main" val="1244604068"/>
                    </a:ext>
                  </a:extLst>
                </a:gridCol>
                <a:gridCol w="1922272">
                  <a:extLst>
                    <a:ext uri="{9D8B030D-6E8A-4147-A177-3AD203B41FA5}">
                      <a16:colId xmlns:a16="http://schemas.microsoft.com/office/drawing/2014/main" val="453164401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 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라운드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라운드 키의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745573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86364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03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33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06771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DB</a:t>
            </a:r>
            <a:r>
              <a:rPr kumimoji="1" lang="ko-KR" altLang="en-US" sz="2400" dirty="0"/>
              <a:t>에서의 암호화 방식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사용자가 암호화 하는 경우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사용자가 전달한 데이터를 </a:t>
            </a:r>
            <a:r>
              <a:rPr kumimoji="1" lang="en-US" altLang="ko-KR" sz="2000" dirty="0"/>
              <a:t>DBMS</a:t>
            </a:r>
            <a:r>
              <a:rPr kumimoji="1" lang="ko-KR" altLang="en-US" sz="2000" dirty="0"/>
              <a:t>에서 암호화하는 경우</a:t>
            </a:r>
            <a:endParaRPr kumimoji="1" lang="en-US" altLang="ko-KR" sz="2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8D4ED4-983D-9353-9D00-C98891D3284B}"/>
              </a:ext>
            </a:extLst>
          </p:cNvPr>
          <p:cNvGrpSpPr/>
          <p:nvPr/>
        </p:nvGrpSpPr>
        <p:grpSpPr>
          <a:xfrm>
            <a:off x="411162" y="2925906"/>
            <a:ext cx="2629409" cy="2629409"/>
            <a:chOff x="601472" y="1811158"/>
            <a:chExt cx="3148446" cy="31484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F83002-BD92-48A4-4C14-F698F098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472" y="1811158"/>
              <a:ext cx="3148446" cy="3148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22B198-5DDD-02C8-1627-F584A121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5452" y="2708148"/>
              <a:ext cx="879348" cy="87934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F1E4BF-4946-4DA7-D253-B7B06A324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188" y="2727510"/>
            <a:ext cx="2629408" cy="2629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7E9B5B-4DA0-84DF-7AA6-C274346EF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448" y="2955251"/>
            <a:ext cx="718312" cy="718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7A36A-2245-08E4-4AD3-E36D4F95D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79" y="3741317"/>
            <a:ext cx="718312" cy="718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1358EA-C94D-1978-5ABB-DFEB77CFE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448" y="4520431"/>
            <a:ext cx="723600" cy="72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D49FD-03F1-05C0-717D-AA29DA47B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0596" y="3903957"/>
            <a:ext cx="386080" cy="386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D535CD1-6B90-FD4F-859C-B4940697C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367" y="3763273"/>
            <a:ext cx="718312" cy="7183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E20FF9-1161-88E0-722B-B93E51101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525" y="3378526"/>
            <a:ext cx="1492186" cy="14921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64FF07-1DEE-899B-7524-631A4B419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557" y="3763273"/>
            <a:ext cx="718312" cy="7183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F15F3B-6A0F-6A2B-BB02-947546F6D0CF}"/>
              </a:ext>
            </a:extLst>
          </p:cNvPr>
          <p:cNvSpPr txBox="1"/>
          <p:nvPr/>
        </p:nvSpPr>
        <p:spPr>
          <a:xfrm>
            <a:off x="3702041" y="2529470"/>
            <a:ext cx="7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E189B0-8E7D-4A0E-0EC6-20DDCF793179}"/>
              </a:ext>
            </a:extLst>
          </p:cNvPr>
          <p:cNvSpPr txBox="1"/>
          <p:nvPr/>
        </p:nvSpPr>
        <p:spPr>
          <a:xfrm>
            <a:off x="9397032" y="2360229"/>
            <a:ext cx="126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DATABASE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A0FA88-5166-13C1-DC4F-083AAC802666}"/>
              </a:ext>
            </a:extLst>
          </p:cNvPr>
          <p:cNvSpPr txBox="1"/>
          <p:nvPr/>
        </p:nvSpPr>
        <p:spPr>
          <a:xfrm>
            <a:off x="6165088" y="300919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8451C9D-FD66-659E-CB09-49F2A754DAD0}"/>
              </a:ext>
            </a:extLst>
          </p:cNvPr>
          <p:cNvSpPr/>
          <p:nvPr/>
        </p:nvSpPr>
        <p:spPr>
          <a:xfrm>
            <a:off x="4644268" y="3631983"/>
            <a:ext cx="980890" cy="9808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49328-3AA2-54CC-A2B8-84E634DCB8C1}"/>
              </a:ext>
            </a:extLst>
          </p:cNvPr>
          <p:cNvSpPr/>
          <p:nvPr/>
        </p:nvSpPr>
        <p:spPr>
          <a:xfrm>
            <a:off x="7526078" y="3626647"/>
            <a:ext cx="980890" cy="9808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C27E08-5EE9-1079-0DC0-FAAD846AC6FC}"/>
              </a:ext>
            </a:extLst>
          </p:cNvPr>
          <p:cNvSpPr txBox="1"/>
          <p:nvPr/>
        </p:nvSpPr>
        <p:spPr>
          <a:xfrm>
            <a:off x="4193589" y="603352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사용자가 암호화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6FBA43-0B60-9E60-DF0F-3A48BCDED6EE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5134713" y="4612873"/>
            <a:ext cx="0" cy="1420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AE3ECF4-A730-8F60-034C-DE29E2A75418}"/>
              </a:ext>
            </a:extLst>
          </p:cNvPr>
          <p:cNvCxnSpPr>
            <a:cxnSpLocks/>
            <a:stCxn id="32" idx="4"/>
            <a:endCxn id="39" idx="0"/>
          </p:cNvCxnSpPr>
          <p:nvPr/>
        </p:nvCxnSpPr>
        <p:spPr>
          <a:xfrm>
            <a:off x="8016523" y="4607537"/>
            <a:ext cx="7977" cy="1425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0CB900D-4BCC-B363-C5FC-5F39147A6946}"/>
              </a:ext>
            </a:extLst>
          </p:cNvPr>
          <p:cNvSpPr txBox="1"/>
          <p:nvPr/>
        </p:nvSpPr>
        <p:spPr>
          <a:xfrm>
            <a:off x="7111429" y="60335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DBMS</a:t>
            </a:r>
            <a:r>
              <a:rPr kumimoji="1" lang="ko-KR" altLang="en-US" dirty="0"/>
              <a:t>가 암호화</a:t>
            </a:r>
          </a:p>
        </p:txBody>
      </p:sp>
    </p:spTree>
    <p:extLst>
      <p:ext uri="{BB962C8B-B14F-4D97-AF65-F5344CB8AC3E}">
        <p14:creationId xmlns:p14="http://schemas.microsoft.com/office/powerpoint/2010/main" val="191807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298828"/>
            <a:ext cx="11369675" cy="57054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400" dirty="0"/>
              <a:t>DBMS(Database Management System)</a:t>
            </a:r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데이터베이스 관리 시스템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데이터를 구조화하고 저장하며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데이터에 접근하고 조작하는 기능을 제공하는 소프트웨어</a:t>
            </a:r>
            <a:endParaRPr kumimoji="1" lang="en-US" altLang="ko-KR" sz="2000" dirty="0"/>
          </a:p>
          <a:p>
            <a:pPr lvl="2">
              <a:lnSpc>
                <a:spcPct val="100000"/>
              </a:lnSpc>
            </a:pPr>
            <a:r>
              <a:rPr kumimoji="1" lang="ko-KR" altLang="en-US" sz="1600" dirty="0"/>
              <a:t>데이터베이스를 효율적으로 관리하고 조작할 수 있도록 다양한 기능과 도구를 제공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 err="1"/>
              <a:t>Stackoverflow</a:t>
            </a:r>
            <a:r>
              <a:rPr lang="ko-KR" altLang="en-US" sz="2400" dirty="0"/>
              <a:t>에서 해마다 개발자를 대상으로 하는 설문 결과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PostgreSQL</a:t>
            </a:r>
            <a:r>
              <a:rPr lang="ko-KR" altLang="en-US" sz="2000" dirty="0"/>
              <a:t>과 </a:t>
            </a:r>
            <a:r>
              <a:rPr lang="en-US" altLang="ko-KR" sz="2000" dirty="0"/>
              <a:t>MySQL</a:t>
            </a:r>
            <a:r>
              <a:rPr lang="ko-KR" altLang="en-US" sz="2000" dirty="0"/>
              <a:t>는 전문 개발자들이 많이 사용하고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MySQL</a:t>
            </a:r>
            <a:r>
              <a:rPr lang="ko-KR" altLang="en-US" sz="2000" dirty="0"/>
              <a:t>과 </a:t>
            </a:r>
            <a:r>
              <a:rPr lang="en-US" altLang="ko-KR" sz="2000" dirty="0"/>
              <a:t>SQLite</a:t>
            </a:r>
            <a:r>
              <a:rPr lang="ko-KR" altLang="en-US" sz="2000" dirty="0"/>
              <a:t>는 학습용으로 많이 사용하는 것으로 조사됨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대중적이고 널리 알려진 </a:t>
            </a:r>
            <a:r>
              <a:rPr lang="en-US" altLang="ko-KR" sz="2400" dirty="0"/>
              <a:t>MySQL</a:t>
            </a:r>
            <a:r>
              <a:rPr lang="ko-KR" altLang="en-US" sz="2400" dirty="0"/>
              <a:t>을 사용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648CB5-DC91-4A6B-F09E-A7B1DD49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1" y="4048029"/>
            <a:ext cx="4931117" cy="1241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D70210-7514-FFA7-578F-2438EE1E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23" y="4048029"/>
            <a:ext cx="4931117" cy="124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CB0F5-DA2B-D4C7-B5B4-E5932064281A}"/>
              </a:ext>
            </a:extLst>
          </p:cNvPr>
          <p:cNvSpPr txBox="1"/>
          <p:nvPr/>
        </p:nvSpPr>
        <p:spPr>
          <a:xfrm>
            <a:off x="0" y="6550223"/>
            <a:ext cx="7247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참고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" altLang="ko-KR" sz="1400" dirty="0"/>
              <a:t>https://</a:t>
            </a:r>
            <a:r>
              <a:rPr kumimoji="1" lang="en" altLang="ko-KR" sz="1400" dirty="0" err="1"/>
              <a:t>survey.stackoverflow.co</a:t>
            </a:r>
            <a:r>
              <a:rPr kumimoji="1" lang="en" altLang="ko-KR" sz="1400" dirty="0"/>
              <a:t>/2023/#most-popular-technologies-database-learn</a:t>
            </a:r>
            <a:endParaRPr kumimoji="1"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ECD10-82BE-9161-4470-8575DCD5B44E}"/>
              </a:ext>
            </a:extLst>
          </p:cNvPr>
          <p:cNvSpPr txBox="1"/>
          <p:nvPr/>
        </p:nvSpPr>
        <p:spPr>
          <a:xfrm>
            <a:off x="2192147" y="536587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프로그래밍 언어 순위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C54B7-2B16-FE2F-153E-E4F031B30237}"/>
              </a:ext>
            </a:extLst>
          </p:cNvPr>
          <p:cNvSpPr txBox="1"/>
          <p:nvPr/>
        </p:nvSpPr>
        <p:spPr>
          <a:xfrm>
            <a:off x="8180633" y="533969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</a:t>
            </a:r>
            <a:r>
              <a:rPr kumimoji="1" lang="en-US" altLang="ko-KR" dirty="0"/>
              <a:t>DBMS</a:t>
            </a:r>
            <a:r>
              <a:rPr kumimoji="1" lang="ko-KR" altLang="en-US" dirty="0"/>
              <a:t> 순위</a:t>
            </a:r>
          </a:p>
        </p:txBody>
      </p:sp>
    </p:spTree>
    <p:extLst>
      <p:ext uri="{BB962C8B-B14F-4D97-AF65-F5344CB8AC3E}">
        <p14:creationId xmlns:p14="http://schemas.microsoft.com/office/powerpoint/2010/main" val="98864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24F114-23AE-3981-E938-36FAEEB9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66" y="1383295"/>
            <a:ext cx="2853381" cy="18630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MySQL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가장 널리 사용되는 관계형 데이터베이스 관리 시스템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빠른 처리 속도와 안정성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오픈소스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플랫폼 독립성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다양한 운영체제에서 사용 가능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보안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데이터 암호화 및 접근 제어 기능과 같은 보안 기능 제공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MySQL</a:t>
            </a:r>
            <a:r>
              <a:rPr kumimoji="1" lang="ko-KR" altLang="en-US" sz="2400" dirty="0"/>
              <a:t>에서 제공하는 암호화 함수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AES, SHA, MD5</a:t>
            </a:r>
            <a:r>
              <a:rPr kumimoji="1" lang="ko-KR" altLang="en-US" sz="2000" dirty="0"/>
              <a:t>와 같은 기본적인</a:t>
            </a:r>
            <a:br>
              <a:rPr kumimoji="1" lang="en-US" altLang="ko-KR" sz="2000" dirty="0"/>
            </a:br>
            <a:r>
              <a:rPr kumimoji="1" lang="ko-KR" altLang="en-US" sz="2000" dirty="0"/>
              <a:t>암호화 함수 제공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endParaRPr kumimoji="1"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A0CC2-2540-4A9C-D821-18771F2231F7}"/>
              </a:ext>
            </a:extLst>
          </p:cNvPr>
          <p:cNvSpPr txBox="1"/>
          <p:nvPr/>
        </p:nvSpPr>
        <p:spPr>
          <a:xfrm>
            <a:off x="0" y="6550223"/>
            <a:ext cx="7350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dirty="0"/>
              <a:t>https://</a:t>
            </a:r>
            <a:r>
              <a:rPr kumimoji="1" lang="en" altLang="ko-KR" sz="1400" dirty="0" err="1"/>
              <a:t>dev.mysql.com</a:t>
            </a:r>
            <a:r>
              <a:rPr kumimoji="1" lang="en" altLang="ko-KR" sz="1400" dirty="0"/>
              <a:t>/doc/</a:t>
            </a:r>
            <a:r>
              <a:rPr kumimoji="1" lang="en" altLang="ko-KR" sz="1400" dirty="0" err="1"/>
              <a:t>refman</a:t>
            </a:r>
            <a:r>
              <a:rPr kumimoji="1" lang="en" altLang="ko-KR" sz="1400" dirty="0"/>
              <a:t>/8.0/</a:t>
            </a:r>
            <a:r>
              <a:rPr kumimoji="1" lang="en" altLang="ko-KR" sz="1400" dirty="0" err="1"/>
              <a:t>en</a:t>
            </a:r>
            <a:r>
              <a:rPr kumimoji="1" lang="en" altLang="ko-KR" sz="1400" dirty="0"/>
              <a:t>/</a:t>
            </a:r>
            <a:r>
              <a:rPr kumimoji="1" lang="en" altLang="ko-KR" sz="1400" dirty="0" err="1"/>
              <a:t>encryption-functions.html#function_password</a:t>
            </a:r>
            <a:endParaRPr kumimoji="1"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4610E9-81EA-5B25-D98F-B5CA34A9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1" y="3429000"/>
            <a:ext cx="5263896" cy="31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en-US" dirty="0"/>
              <a:t>x. DB</a:t>
            </a:r>
            <a:r>
              <a:rPr kumimoji="1" lang="ko-KR" altLang="en-US" dirty="0"/>
              <a:t>에서의 암호 알고리즘 전환</a:t>
            </a:r>
            <a:endParaRPr kumimoji="1" lang="ko-Kore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6D6DBA3-BA8C-A28F-3908-F7219DFEB42B}"/>
              </a:ext>
            </a:extLst>
          </p:cNvPr>
          <p:cNvSpPr txBox="1">
            <a:spLocks/>
          </p:cNvSpPr>
          <p:nvPr/>
        </p:nvSpPr>
        <p:spPr>
          <a:xfrm>
            <a:off x="410405" y="1511278"/>
            <a:ext cx="5685595" cy="390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ko-KR" sz="2400" dirty="0"/>
              <a:t>DBMS</a:t>
            </a:r>
            <a:r>
              <a:rPr kumimoji="1" lang="ko-KR" altLang="en-US" sz="2400" dirty="0"/>
              <a:t>에서 암호화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사용자에게 받은 데이터를 암호화한 후에 데이터베이스에 입력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DBMS</a:t>
            </a:r>
            <a:r>
              <a:rPr kumimoji="1" lang="ko-KR" altLang="en-US" sz="2000" dirty="0"/>
              <a:t>에서 제공하는 암호화 함수 사용</a:t>
            </a:r>
            <a:endParaRPr kumimoji="1"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41F80-3898-8C4B-EB6D-0DC5EA4A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10" y="3597714"/>
            <a:ext cx="6553980" cy="2759931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EEFFB94-77EA-D102-9E69-EE10D2F78655}"/>
              </a:ext>
            </a:extLst>
          </p:cNvPr>
          <p:cNvSpPr txBox="1">
            <a:spLocks/>
          </p:cNvSpPr>
          <p:nvPr/>
        </p:nvSpPr>
        <p:spPr>
          <a:xfrm>
            <a:off x="6096000" y="1511278"/>
            <a:ext cx="5685595" cy="390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ko-KR" altLang="en-US" sz="2400" dirty="0"/>
              <a:t>사용자가 암호화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사용자가 암호화한 데이터를 </a:t>
            </a:r>
            <a:r>
              <a:rPr kumimoji="1" lang="en-US" altLang="ko-KR" sz="2000" dirty="0"/>
              <a:t>DBMS</a:t>
            </a:r>
            <a:r>
              <a:rPr kumimoji="1" lang="ko-KR" altLang="en-US" sz="2000" dirty="0"/>
              <a:t>에게 전달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DBMS</a:t>
            </a:r>
            <a:r>
              <a:rPr kumimoji="1" lang="ko-KR" altLang="en-US" sz="2000" dirty="0"/>
              <a:t>에서는 암호화 과정 없이 데이터를 바로 데이터베이스에 입력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따라서 외부 암호화 함수를 사용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8865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x. </a:t>
            </a:r>
            <a:r>
              <a:rPr kumimoji="1" lang="ko-KR" altLang="en-US" dirty="0"/>
              <a:t>성능 측정을 위한 벤치마크 구현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데이터베이스 테이블 구성</a:t>
            </a:r>
            <a:endParaRPr kumimoji="1" lang="en-US" altLang="ko-KR" sz="2400" dirty="0"/>
          </a:p>
          <a:p>
            <a:pPr lvl="1">
              <a:lnSpc>
                <a:spcPct val="100000"/>
              </a:lnSpc>
            </a:pPr>
            <a:r>
              <a:rPr kumimoji="1" lang="ko-KR" altLang="en-US" sz="2000" dirty="0"/>
              <a:t>암호화된 데이터가 저장되는 </a:t>
            </a:r>
            <a:r>
              <a:rPr kumimoji="1" lang="en-US" altLang="ko-KR" sz="2000" dirty="0"/>
              <a:t>test </a:t>
            </a:r>
            <a:r>
              <a:rPr kumimoji="1" lang="ko-KR" altLang="en-US" sz="2000" dirty="0"/>
              <a:t>테이블 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 사용된 키와 </a:t>
            </a:r>
            <a:r>
              <a:rPr kumimoji="1" lang="en-US" altLang="ko-KR" sz="2000" dirty="0"/>
              <a:t>IV</a:t>
            </a:r>
            <a:r>
              <a:rPr kumimoji="1" lang="ko-KR" altLang="en-US" sz="2000" dirty="0"/>
              <a:t>가 저장되는 </a:t>
            </a:r>
            <a:r>
              <a:rPr kumimoji="1" lang="en-US" altLang="ko-KR" sz="2000" dirty="0" err="1"/>
              <a:t>key_manage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테이블</a:t>
            </a:r>
            <a:endParaRPr kumimoji="1" lang="en-US" altLang="ko-KR" sz="2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9199D2-D14A-F88E-A57C-00A90F34A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7699"/>
              </p:ext>
            </p:extLst>
          </p:nvPr>
        </p:nvGraphicFramePr>
        <p:xfrm>
          <a:off x="5596961" y="2646545"/>
          <a:ext cx="6254732" cy="1187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683">
                  <a:extLst>
                    <a:ext uri="{9D8B030D-6E8A-4147-A177-3AD203B41FA5}">
                      <a16:colId xmlns:a16="http://schemas.microsoft.com/office/drawing/2014/main" val="2404552876"/>
                    </a:ext>
                  </a:extLst>
                </a:gridCol>
                <a:gridCol w="1563683">
                  <a:extLst>
                    <a:ext uri="{9D8B030D-6E8A-4147-A177-3AD203B41FA5}">
                      <a16:colId xmlns:a16="http://schemas.microsoft.com/office/drawing/2014/main" val="3326700635"/>
                    </a:ext>
                  </a:extLst>
                </a:gridCol>
                <a:gridCol w="1563683">
                  <a:extLst>
                    <a:ext uri="{9D8B030D-6E8A-4147-A177-3AD203B41FA5}">
                      <a16:colId xmlns:a16="http://schemas.microsoft.com/office/drawing/2014/main" val="112922859"/>
                    </a:ext>
                  </a:extLst>
                </a:gridCol>
                <a:gridCol w="1563683">
                  <a:extLst>
                    <a:ext uri="{9D8B030D-6E8A-4147-A177-3AD203B41FA5}">
                      <a16:colId xmlns:a16="http://schemas.microsoft.com/office/drawing/2014/main" val="3310590566"/>
                    </a:ext>
                  </a:extLst>
                </a:gridCol>
              </a:tblGrid>
              <a:tr h="356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ciphertext_1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ciphertext_2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ciphertext_3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647351"/>
                  </a:ext>
                </a:extLst>
              </a:tr>
              <a:tr h="356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Varchar(256)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varchar(512)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Varchar(3072)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93945"/>
                  </a:ext>
                </a:extLst>
              </a:tr>
              <a:tr h="473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Index</a:t>
                      </a:r>
                      <a:r>
                        <a:rPr lang="ko-KR" altLang="en-US" sz="1400" dirty="0"/>
                        <a:t>로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</a:t>
                      </a:r>
                      <a:r>
                        <a:rPr lang="ko-KR" altLang="en-US" sz="1100" dirty="0"/>
                        <a:t>바이트 미만의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 err="1"/>
                        <a:t>랜덤한</a:t>
                      </a:r>
                      <a:r>
                        <a:rPr lang="ko-KR" altLang="en-US" sz="1100" dirty="0"/>
                        <a:t> 작은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</a:t>
                      </a:r>
                      <a:r>
                        <a:rPr lang="ko-KR" altLang="en-US" sz="1100" dirty="0"/>
                        <a:t>바이트의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고정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16~512</a:t>
                      </a:r>
                      <a:r>
                        <a:rPr lang="ko-KR" altLang="en-US" sz="1100" dirty="0"/>
                        <a:t>바이트의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 err="1"/>
                        <a:t>랜덤한</a:t>
                      </a:r>
                      <a:r>
                        <a:rPr lang="ko-KR" altLang="en-US" sz="1100" dirty="0"/>
                        <a:t>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98087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07ACA4E-1D91-2F4C-5470-EEC68484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2646545"/>
            <a:ext cx="4897395" cy="1187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711140-31B6-12F3-19B0-E1B95DC8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4926277"/>
            <a:ext cx="4755682" cy="146663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318668E-AAE2-DB75-0DBF-3AA1ABDA2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28609"/>
              </p:ext>
            </p:extLst>
          </p:nvPr>
        </p:nvGraphicFramePr>
        <p:xfrm>
          <a:off x="5528025" y="5094227"/>
          <a:ext cx="6534318" cy="103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053">
                  <a:extLst>
                    <a:ext uri="{9D8B030D-6E8A-4147-A177-3AD203B41FA5}">
                      <a16:colId xmlns:a16="http://schemas.microsoft.com/office/drawing/2014/main" val="2404552876"/>
                    </a:ext>
                  </a:extLst>
                </a:gridCol>
                <a:gridCol w="1089053">
                  <a:extLst>
                    <a:ext uri="{9D8B030D-6E8A-4147-A177-3AD203B41FA5}">
                      <a16:colId xmlns:a16="http://schemas.microsoft.com/office/drawing/2014/main" val="3326700635"/>
                    </a:ext>
                  </a:extLst>
                </a:gridCol>
                <a:gridCol w="1089053">
                  <a:extLst>
                    <a:ext uri="{9D8B030D-6E8A-4147-A177-3AD203B41FA5}">
                      <a16:colId xmlns:a16="http://schemas.microsoft.com/office/drawing/2014/main" val="112922859"/>
                    </a:ext>
                  </a:extLst>
                </a:gridCol>
                <a:gridCol w="1089053">
                  <a:extLst>
                    <a:ext uri="{9D8B030D-6E8A-4147-A177-3AD203B41FA5}">
                      <a16:colId xmlns:a16="http://schemas.microsoft.com/office/drawing/2014/main" val="3310590566"/>
                    </a:ext>
                  </a:extLst>
                </a:gridCol>
                <a:gridCol w="1089053">
                  <a:extLst>
                    <a:ext uri="{9D8B030D-6E8A-4147-A177-3AD203B41FA5}">
                      <a16:colId xmlns:a16="http://schemas.microsoft.com/office/drawing/2014/main" val="3217015759"/>
                    </a:ext>
                  </a:extLst>
                </a:gridCol>
                <a:gridCol w="1089053">
                  <a:extLst>
                    <a:ext uri="{9D8B030D-6E8A-4147-A177-3AD203B41FA5}">
                      <a16:colId xmlns:a16="http://schemas.microsoft.com/office/drawing/2014/main" val="887299577"/>
                    </a:ext>
                  </a:extLst>
                </a:gridCol>
              </a:tblGrid>
              <a:tr h="321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userid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Temp_text_1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Temp_text_2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Temp_text_3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User_key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User_iv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647351"/>
                  </a:ext>
                </a:extLst>
              </a:tr>
              <a:tr h="321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Varchar(256)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varchar(512)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Varchar(3072)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Varchar(64)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Varchar(64)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93945"/>
                  </a:ext>
                </a:extLst>
              </a:tr>
              <a:tr h="321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Index</a:t>
                      </a:r>
                      <a:r>
                        <a:rPr lang="ko-KR" altLang="en-US" sz="1100" dirty="0"/>
                        <a:t>로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암호화 이전의 </a:t>
                      </a:r>
                      <a:r>
                        <a:rPr lang="ko-KR" altLang="en-US" sz="1000" dirty="0" err="1"/>
                        <a:t>평문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암호화 이전의 </a:t>
                      </a:r>
                      <a:r>
                        <a:rPr lang="ko-KR" altLang="en-US" sz="1000" dirty="0" err="1"/>
                        <a:t>평문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암호화 이전의 </a:t>
                      </a:r>
                      <a:r>
                        <a:rPr lang="ko-KR" altLang="en-US" sz="1000" dirty="0" err="1"/>
                        <a:t>평문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사용된 </a:t>
                      </a:r>
                      <a:r>
                        <a:rPr lang="en-US" altLang="ko-KR" sz="1000" dirty="0"/>
                        <a:t>key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사용된 </a:t>
                      </a:r>
                      <a:r>
                        <a:rPr lang="en-US" altLang="ko-KR" sz="1000" dirty="0"/>
                        <a:t>iv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9808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B5E04E-F1DA-58DF-A79A-D09DDDA06485}"/>
              </a:ext>
            </a:extLst>
          </p:cNvPr>
          <p:cNvSpPr txBox="1"/>
          <p:nvPr/>
        </p:nvSpPr>
        <p:spPr>
          <a:xfrm>
            <a:off x="411162" y="2185906"/>
            <a:ext cx="13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</a:t>
            </a:r>
            <a:r>
              <a:rPr kumimoji="1" lang="ko-KR" altLang="en-US" dirty="0"/>
              <a:t>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DFCF6-7F7B-A77D-AB1B-104EB31DD73F}"/>
              </a:ext>
            </a:extLst>
          </p:cNvPr>
          <p:cNvSpPr txBox="1"/>
          <p:nvPr/>
        </p:nvSpPr>
        <p:spPr>
          <a:xfrm>
            <a:off x="411162" y="4405559"/>
            <a:ext cx="226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Key_manage</a:t>
            </a:r>
            <a:r>
              <a:rPr kumimoji="1" lang="en-US" altLang="ko-KR" dirty="0"/>
              <a:t> </a:t>
            </a:r>
            <a:r>
              <a:rPr kumimoji="1" lang="ko-KR" altLang="en-US" dirty="0"/>
              <a:t>테이블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C4571D-3FEF-B83B-FAFA-A6FC8CED00B8}"/>
              </a:ext>
            </a:extLst>
          </p:cNvPr>
          <p:cNvSpPr/>
          <p:nvPr/>
        </p:nvSpPr>
        <p:spPr>
          <a:xfrm>
            <a:off x="6595872" y="5094227"/>
            <a:ext cx="3291840" cy="10394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CEE08-134E-CAA7-9FBC-293FEF41FEE3}"/>
              </a:ext>
            </a:extLst>
          </p:cNvPr>
          <p:cNvSpPr txBox="1"/>
          <p:nvPr/>
        </p:nvSpPr>
        <p:spPr>
          <a:xfrm>
            <a:off x="6716374" y="628880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값을 확인하기 위한 데이터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3406ED-B315-B941-D80C-8F0C350BE7EA}"/>
              </a:ext>
            </a:extLst>
          </p:cNvPr>
          <p:cNvSpPr/>
          <p:nvPr/>
        </p:nvSpPr>
        <p:spPr>
          <a:xfrm>
            <a:off x="5596960" y="2641974"/>
            <a:ext cx="6254731" cy="118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FA060E-4B3D-B1E7-B563-A1D6CD282F46}"/>
              </a:ext>
            </a:extLst>
          </p:cNvPr>
          <p:cNvSpPr/>
          <p:nvPr/>
        </p:nvSpPr>
        <p:spPr>
          <a:xfrm>
            <a:off x="9955118" y="5098798"/>
            <a:ext cx="2107225" cy="1039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46B44-1ADD-F0D8-4531-831D5F3EAEA3}"/>
              </a:ext>
            </a:extLst>
          </p:cNvPr>
          <p:cNvSpPr/>
          <p:nvPr/>
        </p:nvSpPr>
        <p:spPr>
          <a:xfrm>
            <a:off x="5528025" y="5110726"/>
            <a:ext cx="1067847" cy="1039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331E9-014E-9B1B-A360-C1CECB171A55}"/>
              </a:ext>
            </a:extLst>
          </p:cNvPr>
          <p:cNvSpPr txBox="1"/>
          <p:nvPr/>
        </p:nvSpPr>
        <p:spPr>
          <a:xfrm>
            <a:off x="7355200" y="422089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테스트에 필요한 데이터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C61421-9112-D07C-A9EA-3630140B50C4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6061949" y="4590225"/>
            <a:ext cx="2662376" cy="520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8AEF157-BDAA-F9C3-B389-47FAC33088B4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8724325" y="3833791"/>
            <a:ext cx="2" cy="3871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F118388-A779-B104-34F4-567FA170571C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8724325" y="4590225"/>
            <a:ext cx="2284406" cy="508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1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2114</Words>
  <Application>Microsoft Macintosh PowerPoint</Application>
  <PresentationFormat>와이드스크린</PresentationFormat>
  <Paragraphs>425</Paragraphs>
  <Slides>32</Slides>
  <Notes>5</Notes>
  <HiddenSlides>7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AppleGothic</vt:lpstr>
      <vt:lpstr>Arial</vt:lpstr>
      <vt:lpstr>Office 테마</vt:lpstr>
      <vt:lpstr>높은 보안 강도를 위한 DB 재암호화 성능 분석</vt:lpstr>
      <vt:lpstr>x. DB에서의 암호 알고리즘 전환 연구 목표</vt:lpstr>
      <vt:lpstr>x. DB에서의 암호 알고리즘 전환 연구 목표</vt:lpstr>
      <vt:lpstr>x. DB에서의 암호 알고리즘 전환</vt:lpstr>
      <vt:lpstr>x. DB에서의 암호 알고리즘 전환</vt:lpstr>
      <vt:lpstr>x. DB에서의 암호 알고리즘 전환</vt:lpstr>
      <vt:lpstr>x. DB에서의 암호 알고리즘 전환</vt:lpstr>
      <vt:lpstr>x. DB에서의 암호 알고리즘 전환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측정을 위한 벤치마크 구현</vt:lpstr>
      <vt:lpstr>x. 성능 측정 및 평가</vt:lpstr>
      <vt:lpstr>x. 안전한 재암호화를 위한 방법 고찰</vt:lpstr>
      <vt:lpstr>x. 안전한 재암호화를 위한 방법 고찰</vt:lpstr>
      <vt:lpstr>x. 안전한 재암호화를 위한 방법 고찰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x. 데이터베이스에서의 보안</dc:title>
  <dc:creator>엄시우</dc:creator>
  <cp:lastModifiedBy>엄시우</cp:lastModifiedBy>
  <cp:revision>18</cp:revision>
  <dcterms:created xsi:type="dcterms:W3CDTF">2023-10-06T11:29:58Z</dcterms:created>
  <dcterms:modified xsi:type="dcterms:W3CDTF">2023-10-15T18:19:26Z</dcterms:modified>
</cp:coreProperties>
</file>